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8" r:id="rId5"/>
    <p:sldId id="262" r:id="rId6"/>
    <p:sldId id="264" r:id="rId7"/>
    <p:sldId id="263" r:id="rId8"/>
    <p:sldId id="265" r:id="rId9"/>
    <p:sldId id="266" r:id="rId10"/>
    <p:sldId id="267" r:id="rId11"/>
    <p:sldId id="268" r:id="rId12"/>
    <p:sldId id="273" r:id="rId13"/>
    <p:sldId id="269" r:id="rId14"/>
    <p:sldId id="272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0708AE1-5A12-42C0-92DB-44D3231EF6B9}">
          <p14:sldIdLst>
            <p14:sldId id="256"/>
            <p14:sldId id="260"/>
            <p14:sldId id="261"/>
            <p14:sldId id="258"/>
            <p14:sldId id="262"/>
            <p14:sldId id="264"/>
            <p14:sldId id="263"/>
            <p14:sldId id="265"/>
            <p14:sldId id="266"/>
            <p14:sldId id="267"/>
            <p14:sldId id="268"/>
            <p14:sldId id="273"/>
            <p14:sldId id="269"/>
            <p14:sldId id="272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8B7DBB0-2949-4FA6-883F-D66BEE34FC8C}" type="datetimeFigureOut">
              <a:rPr lang="en-CA" smtClean="0"/>
              <a:t>26/06/2012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4BE797C-D16A-42BB-BBDF-5C56532E0265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Linguistic Rights Today in Three Spheres of Justice: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 rot="19140000">
            <a:off x="1485627" y="2148339"/>
            <a:ext cx="7096834" cy="1369893"/>
          </a:xfrm>
        </p:spPr>
        <p:txBody>
          <a:bodyPr>
            <a:normAutofit/>
          </a:bodyPr>
          <a:lstStyle/>
          <a:p>
            <a:r>
              <a:rPr lang="en-CA" sz="1100" dirty="0" smtClean="0"/>
              <a:t>Balancing Practices and Policies in University Contexts</a:t>
            </a:r>
            <a:endParaRPr lang="en-CA" sz="1100" dirty="0"/>
          </a:p>
          <a:p>
            <a:endParaRPr lang="en-CA" dirty="0" smtClean="0"/>
          </a:p>
          <a:p>
            <a:r>
              <a:rPr lang="en-CA" dirty="0"/>
              <a:t>Yvonne Hébert (U Calgary &amp; Wilfrid Denis ( U </a:t>
            </a:r>
            <a:r>
              <a:rPr lang="en-CA" dirty="0" err="1"/>
              <a:t>Sask</a:t>
            </a:r>
            <a:r>
              <a:rPr lang="en-CA" dirty="0"/>
              <a:t>)</a:t>
            </a:r>
          </a:p>
          <a:p>
            <a:r>
              <a:rPr lang="en-CA" dirty="0"/>
              <a:t>2012 Conference, Canadian Sociology </a:t>
            </a:r>
            <a:r>
              <a:rPr lang="en-CA" dirty="0" smtClean="0"/>
              <a:t>Association</a:t>
            </a:r>
            <a:endParaRPr lang="en-CA" dirty="0"/>
          </a:p>
          <a:p>
            <a:endParaRPr lang="en-CA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779912" y="5805264"/>
            <a:ext cx="4536504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4889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533016" cy="5572080"/>
          </a:xfrm>
        </p:spPr>
        <p:txBody>
          <a:bodyPr>
            <a:normAutofit fontScale="85000" lnSpcReduction="10000"/>
          </a:bodyPr>
          <a:lstStyle/>
          <a:p>
            <a:r>
              <a:rPr lang="en-CA" dirty="0" smtClean="0"/>
              <a:t>WHO ?</a:t>
            </a:r>
          </a:p>
          <a:p>
            <a:r>
              <a:rPr lang="en-CA" sz="2400" dirty="0" smtClean="0"/>
              <a:t>~  2000-3500 individuals </a:t>
            </a:r>
            <a:r>
              <a:rPr lang="en-CA" sz="2000" dirty="0" smtClean="0"/>
              <a:t>teaching in French in Anglophone Universities</a:t>
            </a:r>
          </a:p>
          <a:p>
            <a:pPr>
              <a:buFontTx/>
              <a:buChar char="-"/>
            </a:pPr>
            <a:r>
              <a:rPr lang="en-CA" sz="2400" dirty="0" smtClean="0"/>
              <a:t>Institutional arrangements between oppressed &amp; oppressor</a:t>
            </a:r>
          </a:p>
          <a:p>
            <a:pPr>
              <a:buFontTx/>
              <a:buChar char="-"/>
            </a:pPr>
            <a:r>
              <a:rPr lang="en-CA" sz="2400" dirty="0" smtClean="0"/>
              <a:t>Continuum of institutional settings: </a:t>
            </a:r>
          </a:p>
          <a:p>
            <a:pPr>
              <a:buFontTx/>
              <a:buChar char="-"/>
            </a:pPr>
            <a:r>
              <a:rPr lang="en-CA" sz="2400" i="1" dirty="0" smtClean="0"/>
              <a:t>1. Stand alone U</a:t>
            </a:r>
          </a:p>
          <a:p>
            <a:pPr>
              <a:buFontTx/>
              <a:buChar char="-"/>
            </a:pPr>
            <a:r>
              <a:rPr lang="en-CA" sz="2400" i="1" dirty="0" smtClean="0"/>
              <a:t>2. Bilingual U</a:t>
            </a:r>
          </a:p>
          <a:p>
            <a:pPr>
              <a:buFontTx/>
              <a:buChar char="-"/>
            </a:pPr>
            <a:r>
              <a:rPr lang="en-CA" sz="2400" i="1" dirty="0" smtClean="0"/>
              <a:t>3. Federated College</a:t>
            </a:r>
          </a:p>
          <a:p>
            <a:pPr>
              <a:buFontTx/>
              <a:buChar char="-"/>
            </a:pPr>
            <a:r>
              <a:rPr lang="en-CA" sz="2400" i="1" dirty="0" smtClean="0"/>
              <a:t>4. Minority Units</a:t>
            </a:r>
          </a:p>
          <a:p>
            <a:pPr>
              <a:buFontTx/>
              <a:buChar char="-"/>
            </a:pPr>
            <a:r>
              <a:rPr lang="en-CA" sz="2400" i="1" dirty="0" smtClean="0"/>
              <a:t>5. Embedded units/persons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5500072"/>
          </a:xfrm>
        </p:spPr>
        <p:txBody>
          <a:bodyPr>
            <a:normAutofit fontScale="85000" lnSpcReduction="10000"/>
          </a:bodyPr>
          <a:lstStyle/>
          <a:p>
            <a:r>
              <a:rPr lang="en-CA" dirty="0" smtClean="0"/>
              <a:t>WHAT?</a:t>
            </a:r>
          </a:p>
          <a:p>
            <a:pPr>
              <a:buFontTx/>
              <a:buChar char="-"/>
            </a:pPr>
            <a:r>
              <a:rPr lang="en-CA" sz="2400" dirty="0" smtClean="0"/>
              <a:t>Nature, extent, significance of justice claims increase as faculty members move on continuum from  #1 to #5</a:t>
            </a:r>
          </a:p>
          <a:p>
            <a:pPr>
              <a:buFontTx/>
              <a:buChar char="-"/>
            </a:pPr>
            <a:r>
              <a:rPr lang="en-CA" sz="2400" dirty="0" smtClean="0"/>
              <a:t>Direct impact on working conditions</a:t>
            </a:r>
          </a:p>
          <a:p>
            <a:pPr>
              <a:buFontTx/>
              <a:buChar char="-"/>
            </a:pPr>
            <a:r>
              <a:rPr lang="en-CA" sz="2400" dirty="0" smtClean="0"/>
              <a:t>Teaching, research &amp; publication, and community service tend to be </a:t>
            </a:r>
            <a:r>
              <a:rPr lang="en-CA" sz="2400" i="1" dirty="0" smtClean="0"/>
              <a:t>reduced in significance </a:t>
            </a:r>
            <a:r>
              <a:rPr lang="en-CA" sz="2400" dirty="0" smtClean="0"/>
              <a:t>on continuum, #1 to #5</a:t>
            </a:r>
          </a:p>
          <a:p>
            <a:pPr>
              <a:buFontTx/>
              <a:buChar char="-"/>
            </a:pPr>
            <a:r>
              <a:rPr lang="en-CA" sz="2400" dirty="0" smtClean="0"/>
              <a:t>Lack of weight given to Francophone faculty member’s dossier</a:t>
            </a:r>
          </a:p>
          <a:p>
            <a:endParaRPr lang="en-CA" sz="2400" dirty="0" smtClean="0"/>
          </a:p>
          <a:p>
            <a:endParaRPr lang="en-C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365760"/>
            <a:ext cx="7704856" cy="548640"/>
          </a:xfrm>
        </p:spPr>
        <p:txBody>
          <a:bodyPr/>
          <a:lstStyle/>
          <a:p>
            <a:r>
              <a:rPr lang="en-CA" dirty="0" smtClean="0"/>
              <a:t>Sorting out 3 questions: who, what, how 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58426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5572080"/>
          </a:xfrm>
        </p:spPr>
        <p:txBody>
          <a:bodyPr/>
          <a:lstStyle/>
          <a:p>
            <a:r>
              <a:rPr lang="en-CA" dirty="0" smtClean="0"/>
              <a:t>HOW?</a:t>
            </a:r>
          </a:p>
          <a:p>
            <a:pPr>
              <a:buFontTx/>
              <a:buChar char="-"/>
            </a:pPr>
            <a:r>
              <a:rPr lang="en-CA" sz="2200" dirty="0" smtClean="0"/>
              <a:t>Course &amp; program approval structures;</a:t>
            </a:r>
          </a:p>
          <a:p>
            <a:pPr>
              <a:buFontTx/>
              <a:buChar char="-"/>
            </a:pPr>
            <a:r>
              <a:rPr lang="en-CA" sz="2200" dirty="0" smtClean="0"/>
              <a:t>Performance Reports;</a:t>
            </a:r>
          </a:p>
          <a:p>
            <a:pPr>
              <a:buFontTx/>
              <a:buChar char="-"/>
            </a:pPr>
            <a:r>
              <a:rPr lang="en-CA" sz="2200" dirty="0" smtClean="0"/>
              <a:t>Merit, tenure, promotion procedures;</a:t>
            </a:r>
          </a:p>
          <a:p>
            <a:pPr>
              <a:buFontTx/>
              <a:buChar char="-"/>
            </a:pPr>
            <a:r>
              <a:rPr lang="en-CA" sz="2200" dirty="0" smtClean="0"/>
              <a:t>Two cases: </a:t>
            </a:r>
          </a:p>
          <a:p>
            <a:pPr>
              <a:buFontTx/>
              <a:buChar char="-"/>
            </a:pPr>
            <a:r>
              <a:rPr lang="en-CA" sz="2200" dirty="0" smtClean="0"/>
              <a:t>U Calgary,                     U Saskatchewan</a:t>
            </a:r>
          </a:p>
          <a:p>
            <a:pPr>
              <a:buFontTx/>
              <a:buChar char="-"/>
            </a:pPr>
            <a:endParaRPr lang="en-CA" sz="2200" dirty="0" smtClean="0"/>
          </a:p>
          <a:p>
            <a:endParaRPr lang="en-CA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499992" y="1097280"/>
            <a:ext cx="4248472" cy="3987904"/>
          </a:xfrm>
        </p:spPr>
        <p:txBody>
          <a:bodyPr/>
          <a:lstStyle/>
          <a:p>
            <a:r>
              <a:rPr lang="en-CA" dirty="0" smtClean="0"/>
              <a:t>Four dimensions:</a:t>
            </a:r>
          </a:p>
          <a:p>
            <a:pPr marL="514350" indent="-514350">
              <a:buAutoNum type="arabicPeriod"/>
            </a:pPr>
            <a:r>
              <a:rPr lang="en-CA" sz="2200" i="1" dirty="0" smtClean="0"/>
              <a:t>Absence of French </a:t>
            </a:r>
            <a:r>
              <a:rPr lang="en-CA" sz="2200" i="1" dirty="0" err="1" smtClean="0"/>
              <a:t>lg</a:t>
            </a:r>
            <a:r>
              <a:rPr lang="en-CA" sz="2200" i="1" dirty="0" smtClean="0"/>
              <a:t> services pertaining to research</a:t>
            </a:r>
          </a:p>
          <a:p>
            <a:pPr marL="514350" indent="-514350">
              <a:buAutoNum type="arabicPeriod"/>
            </a:pPr>
            <a:r>
              <a:rPr lang="en-CA" sz="2200" i="1" dirty="0" smtClean="0"/>
              <a:t>Absence of </a:t>
            </a:r>
            <a:r>
              <a:rPr lang="en-CA" sz="2200" i="1" dirty="0" err="1" smtClean="0"/>
              <a:t>Fr</a:t>
            </a:r>
            <a:r>
              <a:rPr lang="en-CA" sz="2200" i="1" dirty="0" smtClean="0"/>
              <a:t> </a:t>
            </a:r>
            <a:r>
              <a:rPr lang="en-CA" sz="2200" i="1" dirty="0" err="1" smtClean="0"/>
              <a:t>lg</a:t>
            </a:r>
            <a:r>
              <a:rPr lang="en-CA" sz="2200" i="1" dirty="0" smtClean="0"/>
              <a:t> services for students</a:t>
            </a:r>
          </a:p>
          <a:p>
            <a:pPr marL="514350" indent="-514350">
              <a:buAutoNum type="arabicPeriod"/>
            </a:pPr>
            <a:r>
              <a:rPr lang="en-CA" sz="2200" i="1" dirty="0" smtClean="0"/>
              <a:t>Obligation to translate towards English</a:t>
            </a:r>
          </a:p>
          <a:p>
            <a:pPr marL="514350" indent="-514350">
              <a:buAutoNum type="arabicPeriod"/>
            </a:pPr>
            <a:r>
              <a:rPr lang="en-CA" sz="2200" i="1" dirty="0" smtClean="0"/>
              <a:t>Erasure of Francophone presence, participation and worth</a:t>
            </a:r>
          </a:p>
          <a:p>
            <a:pPr marL="514350" indent="-514350">
              <a:buAutoNum type="arabicPeriod"/>
            </a:pPr>
            <a:endParaRPr lang="en-C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365760"/>
            <a:ext cx="7848872" cy="548640"/>
          </a:xfrm>
        </p:spPr>
        <p:txBody>
          <a:bodyPr/>
          <a:lstStyle/>
          <a:p>
            <a:r>
              <a:rPr lang="en-CA" dirty="0" smtClean="0"/>
              <a:t>Sorting out 3 Questions: Who, What, How?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0622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Interpretation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9717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Interpretation 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100628"/>
            <a:ext cx="8352928" cy="5568732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CA" sz="2400" dirty="0" smtClean="0"/>
              <a:t>Three dimensions to be emphasized in considering two cases:</a:t>
            </a:r>
          </a:p>
          <a:p>
            <a:pPr marL="694944" lvl="2" indent="-457200">
              <a:buFont typeface="+mj-lt"/>
              <a:buAutoNum type="arabicPeriod"/>
            </a:pPr>
            <a:r>
              <a:rPr lang="en-CA" sz="2400" dirty="0" smtClean="0"/>
              <a:t>Difficulty of determining instances of misdistribution or economic penalties, i.e., so serious as to attract an appeal; possible silencing of such possible claims; invisibility of  French language issues in these universities;</a:t>
            </a:r>
          </a:p>
          <a:p>
            <a:pPr marL="694944" lvl="2" indent="-457200">
              <a:buFont typeface="+mj-lt"/>
              <a:buAutoNum type="arabicPeriod"/>
            </a:pPr>
            <a:r>
              <a:rPr lang="en-CA" sz="2400" dirty="0" smtClean="0"/>
              <a:t>Anti-hegemonic forces may be more astute in their strategies and frame these in a broader framework, unforeseen by Fraser;</a:t>
            </a:r>
          </a:p>
          <a:p>
            <a:pPr marL="694944" lvl="2" indent="-457200">
              <a:buFont typeface="+mj-lt"/>
              <a:buAutoNum type="arabicPeriod"/>
            </a:pPr>
            <a:r>
              <a:rPr lang="en-CA" sz="2400" dirty="0" smtClean="0"/>
              <a:t>Efforts to reframe these issues so as to raise the profile of French as a national language on Anglophone universities, a political gesture that challenges Anglo-dominant hegemony; </a:t>
            </a:r>
          </a:p>
          <a:p>
            <a:pPr marL="694944" lvl="2" indent="-457200">
              <a:buFont typeface="+mj-lt"/>
              <a:buAutoNum type="arabicPeriod"/>
            </a:pPr>
            <a:r>
              <a:rPr lang="en-C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Governance</a:t>
            </a:r>
            <a:r>
              <a:rPr lang="en-CA" sz="2400" dirty="0" smtClean="0"/>
              <a:t> </a:t>
            </a:r>
            <a:r>
              <a:rPr lang="en-C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structures </a:t>
            </a:r>
            <a:r>
              <a:rPr lang="en-CA" sz="2400" dirty="0" smtClean="0"/>
              <a:t>tend to reduce scope, scale of those subjected whereas </a:t>
            </a:r>
            <a:r>
              <a:rPr lang="en-C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oppressed groups </a:t>
            </a:r>
            <a:r>
              <a:rPr lang="en-CA" sz="2400" dirty="0" smtClean="0"/>
              <a:t>tend to prefer broader definitions </a:t>
            </a:r>
          </a:p>
          <a:p>
            <a:pPr marL="694944" lvl="2" indent="-457200">
              <a:buFont typeface="+mj-lt"/>
              <a:buAutoNum type="arabicPeriod"/>
            </a:pPr>
            <a:endParaRPr lang="en-CA" sz="2400" dirty="0" smtClean="0"/>
          </a:p>
          <a:p>
            <a:pPr lvl="2">
              <a:buFont typeface="Arial" pitchFamily="34" charset="0"/>
              <a:buChar char="•"/>
            </a:pPr>
            <a:endParaRPr lang="en-CA" sz="2400" dirty="0" smtClean="0"/>
          </a:p>
          <a:p>
            <a:pPr lvl="2">
              <a:buFont typeface="Arial" pitchFamily="34" charset="0"/>
              <a:buChar char="•"/>
            </a:pPr>
            <a:endParaRPr lang="en-CA" sz="2400" dirty="0" smtClean="0"/>
          </a:p>
          <a:p>
            <a:pPr lvl="2">
              <a:buFont typeface="Arial" pitchFamily="34" charset="0"/>
              <a:buChar char="•"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827771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9140000">
            <a:off x="890655" y="1705596"/>
            <a:ext cx="5650992" cy="1207509"/>
          </a:xfrm>
        </p:spPr>
        <p:txBody>
          <a:bodyPr/>
          <a:lstStyle/>
          <a:p>
            <a:r>
              <a:rPr lang="en-CA" dirty="0" smtClean="0"/>
              <a:t>conclusions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Part six</a:t>
            </a:r>
            <a:endParaRPr lang="en-CA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 rot="19140000">
            <a:off x="1217202" y="2499936"/>
            <a:ext cx="6510528" cy="329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8227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65760"/>
            <a:ext cx="8020372" cy="548640"/>
          </a:xfrm>
        </p:spPr>
        <p:txBody>
          <a:bodyPr/>
          <a:lstStyle/>
          <a:p>
            <a:r>
              <a:rPr lang="en-CA" dirty="0" smtClean="0"/>
              <a:t>Conclusions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36712"/>
            <a:ext cx="8568952" cy="5544616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CA" sz="2200" dirty="0" smtClean="0"/>
              <a:t>Interplay between economic, political &amp; cultural dimensions are very complex</a:t>
            </a:r>
          </a:p>
          <a:p>
            <a:pPr>
              <a:buFont typeface="Arial" pitchFamily="34" charset="0"/>
              <a:buChar char="•"/>
            </a:pPr>
            <a:r>
              <a:rPr lang="en-CA" sz="2200" dirty="0" smtClean="0"/>
              <a:t>Issues of recognition seem to impact on economic and political issues</a:t>
            </a:r>
          </a:p>
          <a:p>
            <a:pPr>
              <a:buFont typeface="Arial" pitchFamily="34" charset="0"/>
              <a:buChar char="•"/>
            </a:pPr>
            <a:r>
              <a:rPr lang="en-CA" sz="2200" dirty="0" smtClean="0"/>
              <a:t>Tendency for issues to take on a collective dimension, not just the sum of isolated individual experiences</a:t>
            </a:r>
          </a:p>
          <a:p>
            <a:pPr>
              <a:buFont typeface="Arial" pitchFamily="34" charset="0"/>
              <a:buChar char="•"/>
            </a:pPr>
            <a:r>
              <a:rPr lang="en-CA" sz="2200" dirty="0" smtClean="0"/>
              <a:t>All subjected, all affected principles need more reflection as the benign takes on greater proportions in hindsight (or with greater insight?)</a:t>
            </a:r>
          </a:p>
          <a:p>
            <a:pPr>
              <a:buFont typeface="Arial" pitchFamily="34" charset="0"/>
              <a:buChar char="•"/>
            </a:pPr>
            <a:r>
              <a:rPr lang="en-CA" sz="2200" dirty="0" smtClean="0"/>
              <a:t>Effects of limitations discussed herein amount to forms of surveillance and control of French and Francophone scholars, in the ‘conduct of conduct’</a:t>
            </a:r>
          </a:p>
          <a:p>
            <a:pPr>
              <a:buFont typeface="Arial" pitchFamily="34" charset="0"/>
              <a:buChar char="•"/>
            </a:pPr>
            <a:r>
              <a:rPr lang="en-CA" sz="2200" dirty="0" smtClean="0"/>
              <a:t>Scholars &amp; students are disciplined to accept to be minoritized, to being subject to lacks of representation, recognition &amp; redistribution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1393491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Linguistic Rights Today in Three Spheres of </a:t>
            </a:r>
            <a:r>
              <a:rPr lang="en-CA" dirty="0"/>
              <a:t>Justice</a:t>
            </a:r>
            <a:br>
              <a:rPr lang="en-CA" dirty="0"/>
            </a:br>
            <a:r>
              <a:rPr lang="en-CA" dirty="0"/>
              <a:t>:</a:t>
            </a:r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 rot="19140000">
            <a:off x="1519084" y="2387067"/>
            <a:ext cx="6510528" cy="1249478"/>
          </a:xfrm>
        </p:spPr>
        <p:txBody>
          <a:bodyPr>
            <a:normAutofit/>
          </a:bodyPr>
          <a:lstStyle/>
          <a:p>
            <a:r>
              <a:rPr lang="en-CA" sz="1000" dirty="0" smtClean="0"/>
              <a:t>Balancing Practices and Policies in University Contexts</a:t>
            </a:r>
          </a:p>
          <a:p>
            <a:endParaRPr lang="en-CA" sz="1000" dirty="0"/>
          </a:p>
          <a:p>
            <a:r>
              <a:rPr lang="en-CA" sz="1000" dirty="0" smtClean="0"/>
              <a:t>Yvonne Hébert (U Calgary &amp; Wilfrid Denis ( U </a:t>
            </a:r>
            <a:r>
              <a:rPr lang="en-CA" sz="1000" dirty="0" err="1" smtClean="0"/>
              <a:t>Sask</a:t>
            </a:r>
            <a:r>
              <a:rPr lang="en-CA" sz="1000" dirty="0" smtClean="0"/>
              <a:t>)</a:t>
            </a:r>
          </a:p>
          <a:p>
            <a:r>
              <a:rPr lang="en-CA" sz="1000" dirty="0" smtClean="0"/>
              <a:t>2012 Conference, Canadian Sociology Association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779912" y="5805264"/>
            <a:ext cx="4536504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964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36904" cy="864096"/>
          </a:xfrm>
        </p:spPr>
        <p:txBody>
          <a:bodyPr/>
          <a:lstStyle/>
          <a:p>
            <a:r>
              <a:rPr lang="en-CA" dirty="0" smtClean="0"/>
              <a:t>Linguistic Rights in Three Spheres of Justice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CA" sz="2400" dirty="0" smtClean="0"/>
              <a:t>Presentation by Wilfrid Denis (St. Thomas More College, U Saskatchewan) and Yvonne Hébert (University of Calgary)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 smtClean="0"/>
              <a:t>Session on Academic Freedom, with Terry </a:t>
            </a:r>
            <a:r>
              <a:rPr lang="en-CA" sz="2400" dirty="0" err="1" smtClean="0"/>
              <a:t>Gillin</a:t>
            </a:r>
            <a:r>
              <a:rPr lang="en-CA" sz="2400" dirty="0" smtClean="0"/>
              <a:t>, Chair.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 smtClean="0"/>
              <a:t>Annual Conference of the Canadian Sociology Association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 smtClean="0"/>
              <a:t>29 May – 02 June, 2012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 smtClean="0"/>
              <a:t>University of Waterloo &amp; Wilfrid Laurier University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779138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INTRODUCTION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Part one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38581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520940" cy="548640"/>
          </a:xfrm>
        </p:spPr>
        <p:txBody>
          <a:bodyPr/>
          <a:lstStyle/>
          <a:p>
            <a:r>
              <a:rPr lang="en-CA" dirty="0" smtClean="0"/>
              <a:t>1. Introduction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24744"/>
            <a:ext cx="8136904" cy="3528392"/>
          </a:xfrm>
        </p:spPr>
        <p:txBody>
          <a:bodyPr>
            <a:normAutofit fontScale="5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CA" sz="4600" dirty="0" smtClean="0"/>
              <a:t>Recognition of linguistic rights for OLM in Canada  -  </a:t>
            </a:r>
            <a:r>
              <a:rPr lang="en-CA" sz="4600" dirty="0" err="1" smtClean="0"/>
              <a:t>educ</a:t>
            </a:r>
            <a:r>
              <a:rPr lang="en-CA" sz="4600" dirty="0" smtClean="0"/>
              <a:t> reform </a:t>
            </a:r>
          </a:p>
          <a:p>
            <a:pPr>
              <a:buFont typeface="Arial" pitchFamily="34" charset="0"/>
              <a:buChar char="•"/>
            </a:pPr>
            <a:r>
              <a:rPr lang="en-CA" sz="4600" dirty="0" smtClean="0"/>
              <a:t>Charter and Official </a:t>
            </a:r>
            <a:r>
              <a:rPr lang="en-CA" sz="4600" dirty="0" err="1" smtClean="0"/>
              <a:t>Lgs</a:t>
            </a:r>
            <a:r>
              <a:rPr lang="en-CA" sz="4600" dirty="0" smtClean="0"/>
              <a:t> Act silent on access to post-secondary education in OLM</a:t>
            </a:r>
          </a:p>
          <a:p>
            <a:pPr>
              <a:buFont typeface="Arial" pitchFamily="34" charset="0"/>
              <a:buChar char="•"/>
            </a:pPr>
            <a:r>
              <a:rPr lang="en-CA" sz="4600" dirty="0" smtClean="0"/>
              <a:t>Issues of recognition, organization &amp; delivery of French language instruction vary across English-dominant Canada</a:t>
            </a:r>
          </a:p>
          <a:p>
            <a:pPr>
              <a:buFont typeface="Arial" pitchFamily="34" charset="0"/>
              <a:buChar char="•"/>
            </a:pPr>
            <a:r>
              <a:rPr lang="en-CA" sz="4600" dirty="0">
                <a:solidFill>
                  <a:srgbClr val="FF0000"/>
                </a:solidFill>
              </a:rPr>
              <a:t>T</a:t>
            </a:r>
            <a:r>
              <a:rPr lang="en-CA" sz="4600" dirty="0" smtClean="0">
                <a:solidFill>
                  <a:srgbClr val="FF0000"/>
                </a:solidFill>
              </a:rPr>
              <a:t>ripartite model of social justice </a:t>
            </a:r>
            <a:r>
              <a:rPr lang="en-CA" sz="4600" dirty="0" smtClean="0"/>
              <a:t>(N. Fraser, 2009)</a:t>
            </a:r>
          </a:p>
          <a:p>
            <a:pPr>
              <a:buFont typeface="Arial" pitchFamily="34" charset="0"/>
              <a:buChar char="•"/>
            </a:pPr>
            <a:r>
              <a:rPr lang="en-CA" sz="4600" dirty="0" smtClean="0"/>
              <a:t>Focus: </a:t>
            </a:r>
            <a:r>
              <a:rPr lang="en-CA" sz="4600" dirty="0" smtClean="0">
                <a:solidFill>
                  <a:srgbClr val="002060"/>
                </a:solidFill>
              </a:rPr>
              <a:t>embedded faculty member &amp; program in AB &amp; SK</a:t>
            </a:r>
            <a:endParaRPr lang="en-CA" dirty="0" smtClean="0"/>
          </a:p>
          <a:p>
            <a:pPr>
              <a:buFont typeface="Arial" pitchFamily="34" charset="0"/>
              <a:buChar char="•"/>
            </a:pP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09973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48686" y="1537609"/>
            <a:ext cx="6227552" cy="1207509"/>
          </a:xfrm>
        </p:spPr>
        <p:txBody>
          <a:bodyPr/>
          <a:lstStyle/>
          <a:p>
            <a:r>
              <a:rPr lang="en-CA" dirty="0" smtClean="0"/>
              <a:t>Justice as a meta-framework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Part two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83114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365760"/>
            <a:ext cx="7848872" cy="548640"/>
          </a:xfrm>
        </p:spPr>
        <p:txBody>
          <a:bodyPr/>
          <a:lstStyle/>
          <a:p>
            <a:r>
              <a:rPr lang="en-CA" dirty="0" smtClean="0"/>
              <a:t>Fraser’s types of justice &amp; Remedies, 1995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203894"/>
              </p:ext>
            </p:extLst>
          </p:nvPr>
        </p:nvGraphicFramePr>
        <p:xfrm>
          <a:off x="539552" y="980728"/>
          <a:ext cx="8136904" cy="4296029"/>
        </p:xfrm>
        <a:graphic>
          <a:graphicData uri="http://schemas.openxmlformats.org/drawingml/2006/table">
            <a:tbl>
              <a:tblPr firstRow="1" firstCol="1" bandRow="1"/>
              <a:tblGrid>
                <a:gridCol w="1143137"/>
                <a:gridCol w="3105335"/>
                <a:gridCol w="3888432"/>
              </a:tblGrid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C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b="1" u="sng">
                          <a:effectLst/>
                          <a:latin typeface="Calibri"/>
                          <a:ea typeface="Calibri"/>
                          <a:cs typeface="Times New Roman"/>
                        </a:rPr>
                        <a:t>Type of 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b="1" u="sng">
                          <a:effectLst/>
                          <a:latin typeface="Calibri"/>
                          <a:ea typeface="Calibri"/>
                          <a:cs typeface="Times New Roman"/>
                        </a:rPr>
                        <a:t>Remedies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What Justice?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Affirmation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Transformation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Redistribution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(political-economic)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1. Liberal Welfare State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Surface reallocations of existing goods/resources to existing groups; supports group differentiation; can generate misrecognition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2. Socialism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Deep restructuring of relations of production; blurs group differentiation; can remedy some forms of misrecognition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Recognition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(cultural)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3. Mainstream Multiculturalism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Surface reallocations of respect to existing identities of existing groups; supports group differentiation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C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4. Deconstructionism and </a:t>
                      </a:r>
                      <a:r>
                        <a:rPr lang="en-GB" sz="1600" b="1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reconstructionism</a:t>
                      </a:r>
                      <a:endParaRPr lang="en-C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GB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Deep restructuring of relations of recognition; blurs group differentiation</a:t>
                      </a:r>
                      <a:endParaRPr lang="en-C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631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365760"/>
            <a:ext cx="8640960" cy="548640"/>
          </a:xfrm>
        </p:spPr>
        <p:txBody>
          <a:bodyPr/>
          <a:lstStyle/>
          <a:p>
            <a:r>
              <a:rPr lang="en-CA" dirty="0" smtClean="0"/>
              <a:t>Tripartite model of social justice (2009, 2010)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22960" y="1100628"/>
            <a:ext cx="7637472" cy="357984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CA" sz="2400" dirty="0" smtClean="0"/>
              <a:t>Redistribution in the economic sphere  - issues of misdistribution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 smtClean="0"/>
              <a:t>Recognition in the socio-cultural sphere - issues of misrecognition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 smtClean="0"/>
              <a:t>Representation in the political sphere  - issues of misrepresentation, </a:t>
            </a:r>
            <a:r>
              <a:rPr lang="en-CA" sz="2400" dirty="0" err="1" smtClean="0"/>
              <a:t>misframing</a:t>
            </a:r>
            <a:endParaRPr lang="en-CA" sz="2400" dirty="0"/>
          </a:p>
          <a:p>
            <a:pPr>
              <a:buFont typeface="Arial" pitchFamily="34" charset="0"/>
              <a:buChar char="•"/>
            </a:pPr>
            <a:r>
              <a:rPr lang="en-CA" sz="2400" dirty="0" smtClean="0"/>
              <a:t>Who? What? How? - criteria </a:t>
            </a:r>
            <a:r>
              <a:rPr lang="en-CA" sz="2400" dirty="0"/>
              <a:t>for decision </a:t>
            </a:r>
            <a:r>
              <a:rPr lang="en-CA" sz="2400" dirty="0" smtClean="0"/>
              <a:t>making</a:t>
            </a:r>
          </a:p>
          <a:p>
            <a:pPr>
              <a:buFont typeface="Arial" pitchFamily="34" charset="0"/>
              <a:buChar char="•"/>
            </a:pPr>
            <a:r>
              <a:rPr lang="en-CA" sz="2400" i="1" dirty="0" smtClean="0"/>
              <a:t>All subjected principle</a:t>
            </a:r>
            <a:endParaRPr lang="en-CA" sz="2400" i="1" dirty="0"/>
          </a:p>
        </p:txBody>
      </p:sp>
    </p:spTree>
    <p:extLst>
      <p:ext uri="{BB962C8B-B14F-4D97-AF65-F5344CB8AC3E}">
        <p14:creationId xmlns:p14="http://schemas.microsoft.com/office/powerpoint/2010/main" val="1252442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Purpose of our Paper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CA" sz="2400" dirty="0" smtClean="0"/>
              <a:t>To apply the three-part Nancy Fraser model (2009, 2010) at a medium range or institutional level, rather than at the abstract, global level </a:t>
            </a:r>
          </a:p>
          <a:p>
            <a:pPr>
              <a:buFont typeface="Arial" pitchFamily="34" charset="0"/>
              <a:buChar char="•"/>
            </a:pPr>
            <a:r>
              <a:rPr lang="en-CA" sz="2400" i="1" dirty="0" smtClean="0"/>
              <a:t>Anticipated problems of categorization into types</a:t>
            </a:r>
          </a:p>
          <a:p>
            <a:pPr>
              <a:buFont typeface="Arial" pitchFamily="34" charset="0"/>
              <a:buChar char="•"/>
            </a:pPr>
            <a:r>
              <a:rPr lang="en-CA" sz="2400" i="1" dirty="0" smtClean="0"/>
              <a:t>Questions of who, what and how difficult  to establish</a:t>
            </a:r>
          </a:p>
          <a:p>
            <a:pPr>
              <a:buFont typeface="Arial" pitchFamily="34" charset="0"/>
              <a:buChar char="•"/>
            </a:pPr>
            <a:r>
              <a:rPr lang="en-CA" sz="2400" i="1" dirty="0" smtClean="0"/>
              <a:t>Incomplete hegemony, open to slippage</a:t>
            </a:r>
          </a:p>
          <a:p>
            <a:pPr>
              <a:buFont typeface="Arial" pitchFamily="34" charset="0"/>
              <a:buChar char="•"/>
            </a:pPr>
            <a:r>
              <a:rPr lang="en-CA" sz="2400" i="1" dirty="0" smtClean="0"/>
              <a:t>Institutional incoherence, contradictions</a:t>
            </a:r>
          </a:p>
          <a:p>
            <a:pPr>
              <a:buFont typeface="Arial" pitchFamily="34" charset="0"/>
              <a:buChar char="•"/>
            </a:pPr>
            <a:r>
              <a:rPr lang="en-CA" sz="2400" i="1" dirty="0" smtClean="0"/>
              <a:t>Who has right to make claims &amp; nature of such claims</a:t>
            </a:r>
            <a:endParaRPr lang="en-CA" sz="2400" i="1" dirty="0"/>
          </a:p>
        </p:txBody>
      </p:sp>
    </p:spTree>
    <p:extLst>
      <p:ext uri="{BB962C8B-B14F-4D97-AF65-F5344CB8AC3E}">
        <p14:creationId xmlns:p14="http://schemas.microsoft.com/office/powerpoint/2010/main" val="3816259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National Context of Post-sec institutions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80920" cy="396044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CA" sz="1700" dirty="0" smtClean="0"/>
              <a:t>Two official languages enshrined in the Canadian constitution</a:t>
            </a:r>
          </a:p>
          <a:p>
            <a:pPr>
              <a:buFont typeface="Arial" pitchFamily="34" charset="0"/>
              <a:buChar char="•"/>
            </a:pPr>
            <a:r>
              <a:rPr lang="en-CA" sz="1700" dirty="0" smtClean="0"/>
              <a:t>Section 23 on official minority language rights</a:t>
            </a:r>
          </a:p>
          <a:p>
            <a:pPr>
              <a:buFont typeface="Arial" pitchFamily="34" charset="0"/>
              <a:buChar char="•"/>
            </a:pPr>
            <a:r>
              <a:rPr lang="en-CA" sz="1700" dirty="0" smtClean="0"/>
              <a:t>AUCC, University Affairs operate in both official languages</a:t>
            </a:r>
          </a:p>
          <a:p>
            <a:pPr>
              <a:buFont typeface="Arial" pitchFamily="34" charset="0"/>
              <a:buChar char="•"/>
            </a:pPr>
            <a:r>
              <a:rPr lang="en-CA" sz="1700" dirty="0" smtClean="0"/>
              <a:t>CAUT/ACPPU also supportive  - bilingual national organization (</a:t>
            </a:r>
            <a:r>
              <a:rPr lang="en-CA" sz="1700" dirty="0" err="1" smtClean="0"/>
              <a:t>Allain</a:t>
            </a:r>
            <a:r>
              <a:rPr lang="en-CA" sz="1700" dirty="0" smtClean="0"/>
              <a:t>, 2008)</a:t>
            </a:r>
          </a:p>
          <a:p>
            <a:pPr>
              <a:buFont typeface="Arial" pitchFamily="34" charset="0"/>
              <a:buChar char="•"/>
            </a:pPr>
            <a:r>
              <a:rPr lang="en-CA" sz="1700" dirty="0" smtClean="0"/>
              <a:t>Tangible support over the years for French language in university and post-secondary institutions</a:t>
            </a:r>
          </a:p>
          <a:p>
            <a:pPr>
              <a:buFont typeface="Arial" pitchFamily="34" charset="0"/>
              <a:buChar char="•"/>
            </a:pPr>
            <a:r>
              <a:rPr lang="en-CA" sz="1700" dirty="0" smtClean="0"/>
              <a:t>CAUT – only 5/45 presidents were </a:t>
            </a:r>
            <a:r>
              <a:rPr lang="en-CA" sz="1700" dirty="0" err="1" smtClean="0"/>
              <a:t>Francophones</a:t>
            </a:r>
            <a:endParaRPr lang="en-CA" sz="1700" dirty="0" smtClean="0"/>
          </a:p>
          <a:p>
            <a:pPr>
              <a:buFont typeface="Arial" pitchFamily="34" charset="0"/>
              <a:buChar char="•"/>
            </a:pPr>
            <a:r>
              <a:rPr lang="en-CA" sz="1700" dirty="0" smtClean="0"/>
              <a:t>CAUT instituted a Francophone Committee &amp; designated a Francophone position on its Executive, both in 2004</a:t>
            </a:r>
          </a:p>
          <a:p>
            <a:pPr>
              <a:buFont typeface="Arial" pitchFamily="34" charset="0"/>
              <a:buChar char="•"/>
            </a:pPr>
            <a:r>
              <a:rPr lang="en-CA" sz="1700" dirty="0" smtClean="0"/>
              <a:t>Parallel movements in Québec &amp; Canada</a:t>
            </a:r>
          </a:p>
          <a:p>
            <a:pPr>
              <a:buFont typeface="Arial" pitchFamily="34" charset="0"/>
              <a:buChar char="•"/>
            </a:pPr>
            <a:r>
              <a:rPr lang="en-CA" sz="1700" dirty="0" smtClean="0"/>
              <a:t>CSA ceased French language communication in 2012 with office move, QC to ON</a:t>
            </a:r>
          </a:p>
          <a:p>
            <a:pPr>
              <a:buFont typeface="Arial" pitchFamily="34" charset="0"/>
              <a:buChar char="•"/>
            </a:pPr>
            <a:endParaRPr lang="en-CA" sz="1700" dirty="0" smtClean="0"/>
          </a:p>
          <a:p>
            <a:pPr>
              <a:buFont typeface="Arial" pitchFamily="34" charset="0"/>
              <a:buChar char="•"/>
            </a:pPr>
            <a:endParaRPr lang="en-CA" sz="1700" dirty="0" smtClean="0"/>
          </a:p>
          <a:p>
            <a:endParaRPr lang="en-CA" sz="1700" dirty="0"/>
          </a:p>
        </p:txBody>
      </p:sp>
    </p:spTree>
    <p:extLst>
      <p:ext uri="{BB962C8B-B14F-4D97-AF65-F5344CB8AC3E}">
        <p14:creationId xmlns:p14="http://schemas.microsoft.com/office/powerpoint/2010/main" val="3705633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121</TotalTime>
  <Words>934</Words>
  <Application>Microsoft Office PowerPoint</Application>
  <PresentationFormat>On-screen Show (4:3)</PresentationFormat>
  <Paragraphs>117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Angles</vt:lpstr>
      <vt:lpstr>Linguistic Rights Today in Three Spheres of Justice:</vt:lpstr>
      <vt:lpstr>Linguistic Rights in Three Spheres of Justice</vt:lpstr>
      <vt:lpstr>INTRODUCTION</vt:lpstr>
      <vt:lpstr>1. Introduction</vt:lpstr>
      <vt:lpstr>Justice as a meta-framework</vt:lpstr>
      <vt:lpstr>Fraser’s types of justice &amp; Remedies, 1995</vt:lpstr>
      <vt:lpstr>Tripartite model of social justice (2009, 2010)</vt:lpstr>
      <vt:lpstr>Purpose of our Paper</vt:lpstr>
      <vt:lpstr>National Context of Post-sec institutions</vt:lpstr>
      <vt:lpstr>Sorting out 3 questions: who, what, how ?</vt:lpstr>
      <vt:lpstr>Sorting out 3 Questions: Who, What, How?</vt:lpstr>
      <vt:lpstr>Interpretation</vt:lpstr>
      <vt:lpstr>Interpretation </vt:lpstr>
      <vt:lpstr>conclusions</vt:lpstr>
      <vt:lpstr>Conclusions</vt:lpstr>
      <vt:lpstr>Linguistic Rights Today in Three Spheres of Justice 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Linguistic Rights Today in Three Spheres of Justice:</dc:title>
  <dc:creator>student</dc:creator>
  <cp:lastModifiedBy>test</cp:lastModifiedBy>
  <cp:revision>18</cp:revision>
  <dcterms:created xsi:type="dcterms:W3CDTF">2012-05-26T18:52:50Z</dcterms:created>
  <dcterms:modified xsi:type="dcterms:W3CDTF">2012-06-27T05:52:30Z</dcterms:modified>
</cp:coreProperties>
</file>