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62" r:id="rId5"/>
    <p:sldId id="266" r:id="rId6"/>
    <p:sldId id="265" r:id="rId7"/>
    <p:sldId id="264" r:id="rId8"/>
    <p:sldId id="270" r:id="rId9"/>
    <p:sldId id="268" r:id="rId10"/>
    <p:sldId id="263" r:id="rId11"/>
    <p:sldId id="267" r:id="rId12"/>
    <p:sldId id="269" r:id="rId13"/>
    <p:sldId id="271"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72"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50A50A-69CD-47F8-AD22-00CFE0F47D2B}" type="datetimeFigureOut">
              <a:rPr lang="en-CA" smtClean="0"/>
              <a:pPr/>
              <a:t>10/04/2012</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9A4467-0F21-4DC8-B59F-D789F48D7883}" type="slidenum">
              <a:rPr lang="en-CA" smtClean="0"/>
              <a:pPr/>
              <a:t>‹#›</a:t>
            </a:fld>
            <a:endParaRPr lang="en-CA"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19A4467-0F21-4DC8-B59F-D789F48D7883}" type="slidenum">
              <a:rPr lang="en-CA" smtClean="0"/>
              <a:pPr/>
              <a:t>1</a:t>
            </a:fld>
            <a:endParaRPr lang="en-C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C2656F-B511-4F63-BBA2-178D8E078BA2}" type="slidenum">
              <a:rPr lang="en-US"/>
              <a:pPr/>
              <a:t>5</a:t>
            </a:fld>
            <a:endParaRPr lang="en-US" dirty="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03F679FD-F9CC-4476-84DE-9AF38EF2DCD9}" type="datetime1">
              <a:rPr lang="en-CA" smtClean="0"/>
              <a:pPr/>
              <a:t>10/04/2012</a:t>
            </a:fld>
            <a:endParaRPr lang="en-CA" dirty="0"/>
          </a:p>
        </p:txBody>
      </p:sp>
      <p:sp>
        <p:nvSpPr>
          <p:cNvPr id="20" name="Footer Placeholder 19"/>
          <p:cNvSpPr>
            <a:spLocks noGrp="1"/>
          </p:cNvSpPr>
          <p:nvPr>
            <p:ph type="ftr" sz="quarter" idx="11"/>
          </p:nvPr>
        </p:nvSpPr>
        <p:spPr/>
        <p:txBody>
          <a:bodyPr/>
          <a:lstStyle>
            <a:extLst/>
          </a:lstStyle>
          <a:p>
            <a:endParaRPr lang="en-CA" dirty="0"/>
          </a:p>
        </p:txBody>
      </p:sp>
      <p:sp>
        <p:nvSpPr>
          <p:cNvPr id="10" name="Slide Number Placeholder 9"/>
          <p:cNvSpPr>
            <a:spLocks noGrp="1"/>
          </p:cNvSpPr>
          <p:nvPr>
            <p:ph type="sldNum" sz="quarter" idx="12"/>
          </p:nvPr>
        </p:nvSpPr>
        <p:spPr/>
        <p:txBody>
          <a:bodyPr/>
          <a:lstStyle>
            <a:extLst/>
          </a:lstStyle>
          <a:p>
            <a:fld id="{0AD1D163-6EE8-4673-852B-C8CE22CA6E3A}" type="slidenum">
              <a:rPr lang="en-CA" smtClean="0"/>
              <a:pPr/>
              <a:t>‹#›</a:t>
            </a:fld>
            <a:endParaRPr lang="en-CA"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EFE5DA6-6C1B-4543-AF52-FEC219E3008E}" type="datetime1">
              <a:rPr lang="en-CA" smtClean="0"/>
              <a:pPr/>
              <a:t>10/04/2012</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0AD1D163-6EE8-4673-852B-C8CE22CA6E3A}"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F5BAEF5-C00C-4914-8731-E581E4B036C7}" type="datetime1">
              <a:rPr lang="en-CA" smtClean="0"/>
              <a:pPr/>
              <a:t>10/04/2012</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0AD1D163-6EE8-4673-852B-C8CE22CA6E3A}"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B9BAA1D-9DC5-485C-87C0-DFFC3D207EEA}" type="datetime1">
              <a:rPr lang="en-CA" smtClean="0"/>
              <a:pPr/>
              <a:t>10/04/2012</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0AD1D163-6EE8-4673-852B-C8CE22CA6E3A}"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D11EA3A-013C-42D1-93B1-4EF51A8E9FB3}" type="datetime1">
              <a:rPr lang="en-CA" smtClean="0"/>
              <a:pPr/>
              <a:t>10/04/2012</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0AD1D163-6EE8-4673-852B-C8CE22CA6E3A}" type="slidenum">
              <a:rPr lang="en-CA" smtClean="0"/>
              <a:pPr/>
              <a:t>‹#›</a:t>
            </a:fld>
            <a:endParaRPr lang="en-CA"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88641F3-EA18-48A1-B548-959802B9D6AA}" type="datetime1">
              <a:rPr lang="en-CA" smtClean="0"/>
              <a:pPr/>
              <a:t>10/04/2012</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0AD1D163-6EE8-4673-852B-C8CE22CA6E3A}" type="slidenum">
              <a:rPr lang="en-CA" smtClean="0"/>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49AA387-2BC6-414A-B8EE-4DF317BAE7AA}" type="datetime1">
              <a:rPr lang="en-CA" smtClean="0"/>
              <a:pPr/>
              <a:t>10/04/2012</a:t>
            </a:fld>
            <a:endParaRPr lang="en-CA" dirty="0"/>
          </a:p>
        </p:txBody>
      </p:sp>
      <p:sp>
        <p:nvSpPr>
          <p:cNvPr id="8" name="Footer Placeholder 7"/>
          <p:cNvSpPr>
            <a:spLocks noGrp="1"/>
          </p:cNvSpPr>
          <p:nvPr>
            <p:ph type="ftr" sz="quarter" idx="11"/>
          </p:nvPr>
        </p:nvSpPr>
        <p:spPr/>
        <p:txBody>
          <a:bodyPr/>
          <a:lstStyle>
            <a:extLst/>
          </a:lstStyle>
          <a:p>
            <a:endParaRPr lang="en-CA" dirty="0"/>
          </a:p>
        </p:txBody>
      </p:sp>
      <p:sp>
        <p:nvSpPr>
          <p:cNvPr id="9" name="Slide Number Placeholder 8"/>
          <p:cNvSpPr>
            <a:spLocks noGrp="1"/>
          </p:cNvSpPr>
          <p:nvPr>
            <p:ph type="sldNum" sz="quarter" idx="12"/>
          </p:nvPr>
        </p:nvSpPr>
        <p:spPr/>
        <p:txBody>
          <a:bodyPr/>
          <a:lstStyle>
            <a:extLst/>
          </a:lstStyle>
          <a:p>
            <a:fld id="{0AD1D163-6EE8-4673-852B-C8CE22CA6E3A}" type="slidenum">
              <a:rPr lang="en-CA" smtClean="0"/>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5AF340B-BEC6-48B3-8177-B7F0E0325034}" type="datetime1">
              <a:rPr lang="en-CA" smtClean="0"/>
              <a:pPr/>
              <a:t>10/04/2012</a:t>
            </a:fld>
            <a:endParaRPr lang="en-CA" dirty="0"/>
          </a:p>
        </p:txBody>
      </p:sp>
      <p:sp>
        <p:nvSpPr>
          <p:cNvPr id="4" name="Footer Placeholder 3"/>
          <p:cNvSpPr>
            <a:spLocks noGrp="1"/>
          </p:cNvSpPr>
          <p:nvPr>
            <p:ph type="ftr" sz="quarter" idx="11"/>
          </p:nvPr>
        </p:nvSpPr>
        <p:spPr/>
        <p:txBody>
          <a:bodyPr/>
          <a:lstStyle>
            <a:extLst/>
          </a:lstStyle>
          <a:p>
            <a:endParaRPr lang="en-CA" dirty="0"/>
          </a:p>
        </p:txBody>
      </p:sp>
      <p:sp>
        <p:nvSpPr>
          <p:cNvPr id="5" name="Slide Number Placeholder 4"/>
          <p:cNvSpPr>
            <a:spLocks noGrp="1"/>
          </p:cNvSpPr>
          <p:nvPr>
            <p:ph type="sldNum" sz="quarter" idx="12"/>
          </p:nvPr>
        </p:nvSpPr>
        <p:spPr/>
        <p:txBody>
          <a:bodyPr/>
          <a:lstStyle>
            <a:extLst/>
          </a:lstStyle>
          <a:p>
            <a:fld id="{0AD1D163-6EE8-4673-852B-C8CE22CA6E3A}" type="slidenum">
              <a:rPr lang="en-CA" smtClean="0"/>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0BAB336-7CDA-4A9F-B105-1D8AE026A90C}" type="datetime1">
              <a:rPr lang="en-CA" smtClean="0"/>
              <a:pPr/>
              <a:t>10/04/2012</a:t>
            </a:fld>
            <a:endParaRPr lang="en-CA" dirty="0"/>
          </a:p>
        </p:txBody>
      </p:sp>
      <p:sp>
        <p:nvSpPr>
          <p:cNvPr id="3" name="Footer Placeholder 2"/>
          <p:cNvSpPr>
            <a:spLocks noGrp="1"/>
          </p:cNvSpPr>
          <p:nvPr>
            <p:ph type="ftr" sz="quarter" idx="11"/>
          </p:nvPr>
        </p:nvSpPr>
        <p:spPr/>
        <p:txBody>
          <a:bodyPr/>
          <a:lstStyle>
            <a:extLst/>
          </a:lstStyle>
          <a:p>
            <a:endParaRPr lang="en-CA" dirty="0"/>
          </a:p>
        </p:txBody>
      </p:sp>
      <p:sp>
        <p:nvSpPr>
          <p:cNvPr id="4" name="Slide Number Placeholder 3"/>
          <p:cNvSpPr>
            <a:spLocks noGrp="1"/>
          </p:cNvSpPr>
          <p:nvPr>
            <p:ph type="sldNum" sz="quarter" idx="12"/>
          </p:nvPr>
        </p:nvSpPr>
        <p:spPr/>
        <p:txBody>
          <a:bodyPr/>
          <a:lstStyle>
            <a:extLst/>
          </a:lstStyle>
          <a:p>
            <a:fld id="{0AD1D163-6EE8-4673-852B-C8CE22CA6E3A}" type="slidenum">
              <a:rPr lang="en-CA" smtClean="0"/>
              <a:pPr/>
              <a:t>‹#›</a:t>
            </a:fld>
            <a:endParaRPr lang="en-CA"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A930026-FE9D-4777-B1D9-7FB7508B49EB}" type="datetime1">
              <a:rPr lang="en-CA" smtClean="0"/>
              <a:pPr/>
              <a:t>10/04/2012</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0AD1D163-6EE8-4673-852B-C8CE22CA6E3A}" type="slidenum">
              <a:rPr lang="en-CA" smtClean="0"/>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063B3F8C-0455-419F-A289-E5D5DBF9BEC6}" type="datetime1">
              <a:rPr lang="en-CA" smtClean="0"/>
              <a:pPr/>
              <a:t>10/04/2012</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0AD1D163-6EE8-4673-852B-C8CE22CA6E3A}" type="slidenum">
              <a:rPr lang="en-CA" smtClean="0"/>
              <a:pPr/>
              <a:t>‹#›</a:t>
            </a:fld>
            <a:endParaRPr lang="en-CA"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30ECD21-F967-4E08-A87B-B10F5BA4FA33}" type="datetime1">
              <a:rPr lang="en-CA" smtClean="0"/>
              <a:pPr/>
              <a:t>10/04/2012</a:t>
            </a:fld>
            <a:endParaRPr lang="en-CA"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CA"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AD1D163-6EE8-4673-852B-C8CE22CA6E3A}" type="slidenum">
              <a:rPr lang="en-CA" smtClean="0"/>
              <a:pPr/>
              <a:t>‹#›</a:t>
            </a:fld>
            <a:endParaRPr lang="en-CA"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OMHARN </a:t>
            </a:r>
            <a:br>
              <a:rPr lang="en-CA" dirty="0" smtClean="0"/>
            </a:br>
            <a:r>
              <a:rPr lang="en-CA" dirty="0" smtClean="0"/>
              <a:t>Women's Health Panel </a:t>
            </a:r>
            <a:endParaRPr lang="en-CA" dirty="0"/>
          </a:p>
        </p:txBody>
      </p:sp>
      <p:sp>
        <p:nvSpPr>
          <p:cNvPr id="3" name="Subtitle 2"/>
          <p:cNvSpPr>
            <a:spLocks noGrp="1"/>
          </p:cNvSpPr>
          <p:nvPr>
            <p:ph type="subTitle" idx="1"/>
          </p:nvPr>
        </p:nvSpPr>
        <p:spPr>
          <a:xfrm>
            <a:off x="1371600" y="3886200"/>
            <a:ext cx="6872808" cy="1752600"/>
          </a:xfrm>
        </p:spPr>
        <p:txBody>
          <a:bodyPr/>
          <a:lstStyle/>
          <a:p>
            <a:r>
              <a:rPr lang="en-CA" dirty="0" smtClean="0"/>
              <a:t>Dr Olive Wahoush</a:t>
            </a:r>
          </a:p>
          <a:p>
            <a:r>
              <a:rPr lang="en-CA" dirty="0" smtClean="0"/>
              <a:t>March 17</a:t>
            </a:r>
            <a:r>
              <a:rPr lang="en-CA" baseline="30000" dirty="0" smtClean="0"/>
              <a:t>th</a:t>
            </a:r>
            <a:r>
              <a:rPr lang="en-CA" dirty="0" smtClean="0"/>
              <a:t> 2012 </a:t>
            </a:r>
            <a:endParaRPr lang="en-CA" dirty="0"/>
          </a:p>
        </p:txBody>
      </p:sp>
      <p:sp>
        <p:nvSpPr>
          <p:cNvPr id="4" name="Date Placeholder 3"/>
          <p:cNvSpPr>
            <a:spLocks noGrp="1"/>
          </p:cNvSpPr>
          <p:nvPr>
            <p:ph type="dt" sz="half" idx="10"/>
          </p:nvPr>
        </p:nvSpPr>
        <p:spPr/>
        <p:txBody>
          <a:bodyPr/>
          <a:lstStyle/>
          <a:p>
            <a:fld id="{E56A10EA-6CB5-4908-B34C-59AB7C00B122}" type="datetime1">
              <a:rPr lang="en-CA" smtClean="0"/>
              <a:pPr/>
              <a:t>10/04/2012</a:t>
            </a:fld>
            <a:endParaRPr lang="en-CA" dirty="0"/>
          </a:p>
        </p:txBody>
      </p:sp>
      <p:sp>
        <p:nvSpPr>
          <p:cNvPr id="5" name="Slide Number Placeholder 4"/>
          <p:cNvSpPr>
            <a:spLocks noGrp="1"/>
          </p:cNvSpPr>
          <p:nvPr>
            <p:ph type="sldNum" sz="quarter" idx="12"/>
          </p:nvPr>
        </p:nvSpPr>
        <p:spPr/>
        <p:txBody>
          <a:bodyPr/>
          <a:lstStyle/>
          <a:p>
            <a:fld id="{0AD1D163-6EE8-4673-852B-C8CE22CA6E3A}" type="slidenum">
              <a:rPr lang="en-CA" smtClean="0"/>
              <a:pPr/>
              <a:t>1</a:t>
            </a:fld>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Question 2</a:t>
            </a:r>
            <a:endParaRPr lang="en-CA" dirty="0"/>
          </a:p>
        </p:txBody>
      </p:sp>
      <p:sp>
        <p:nvSpPr>
          <p:cNvPr id="3" name="Content Placeholder 2"/>
          <p:cNvSpPr>
            <a:spLocks noGrp="1"/>
          </p:cNvSpPr>
          <p:nvPr>
            <p:ph idx="1"/>
          </p:nvPr>
        </p:nvSpPr>
        <p:spPr/>
        <p:txBody>
          <a:bodyPr/>
          <a:lstStyle/>
          <a:p>
            <a:r>
              <a:rPr lang="en-CA" dirty="0" smtClean="0"/>
              <a:t>What is the most important thing that OMHARN can do to best address this challenge? </a:t>
            </a:r>
          </a:p>
          <a:p>
            <a:endParaRPr lang="en-CA" dirty="0"/>
          </a:p>
        </p:txBody>
      </p:sp>
      <p:sp>
        <p:nvSpPr>
          <p:cNvPr id="4" name="Date Placeholder 3"/>
          <p:cNvSpPr>
            <a:spLocks noGrp="1"/>
          </p:cNvSpPr>
          <p:nvPr>
            <p:ph type="dt" sz="half" idx="10"/>
          </p:nvPr>
        </p:nvSpPr>
        <p:spPr/>
        <p:txBody>
          <a:bodyPr/>
          <a:lstStyle/>
          <a:p>
            <a:fld id="{14D70465-3438-4E0A-BC50-10222EE64CF1}" type="datetime1">
              <a:rPr lang="en-CA" smtClean="0"/>
              <a:pPr/>
              <a:t>10/04/2012</a:t>
            </a:fld>
            <a:endParaRPr lang="en-CA" dirty="0"/>
          </a:p>
        </p:txBody>
      </p:sp>
      <p:sp>
        <p:nvSpPr>
          <p:cNvPr id="5" name="Slide Number Placeholder 4"/>
          <p:cNvSpPr>
            <a:spLocks noGrp="1"/>
          </p:cNvSpPr>
          <p:nvPr>
            <p:ph type="sldNum" sz="quarter" idx="12"/>
          </p:nvPr>
        </p:nvSpPr>
        <p:spPr/>
        <p:txBody>
          <a:bodyPr/>
          <a:lstStyle/>
          <a:p>
            <a:fld id="{0AD1D163-6EE8-4673-852B-C8CE22CA6E3A}" type="slidenum">
              <a:rPr lang="en-CA" smtClean="0"/>
              <a:pPr/>
              <a:t>10</a:t>
            </a:fld>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Response</a:t>
            </a:r>
            <a:endParaRPr lang="en-CA" dirty="0"/>
          </a:p>
        </p:txBody>
      </p:sp>
      <p:sp>
        <p:nvSpPr>
          <p:cNvPr id="3" name="Content Placeholder 2"/>
          <p:cNvSpPr>
            <a:spLocks noGrp="1"/>
          </p:cNvSpPr>
          <p:nvPr>
            <p:ph idx="1"/>
          </p:nvPr>
        </p:nvSpPr>
        <p:spPr/>
        <p:txBody>
          <a:bodyPr/>
          <a:lstStyle/>
          <a:p>
            <a:pPr>
              <a:buNone/>
            </a:pPr>
            <a:r>
              <a:rPr lang="en-CA" dirty="0" smtClean="0"/>
              <a:t>To decide </a:t>
            </a:r>
          </a:p>
          <a:p>
            <a:r>
              <a:rPr lang="en-CA" dirty="0" smtClean="0"/>
              <a:t>to work with government and other policy makers in determining direction</a:t>
            </a:r>
          </a:p>
          <a:p>
            <a:pPr>
              <a:buNone/>
            </a:pPr>
            <a:r>
              <a:rPr lang="en-CA" dirty="0" smtClean="0">
                <a:solidFill>
                  <a:srgbClr val="FF0000"/>
                </a:solidFill>
              </a:rPr>
              <a:t>Or</a:t>
            </a:r>
          </a:p>
          <a:p>
            <a:r>
              <a:rPr lang="en-CA" dirty="0" smtClean="0"/>
              <a:t>To work independently and seek connections to inform for change and improvements </a:t>
            </a:r>
          </a:p>
          <a:p>
            <a:endParaRPr lang="en-CA" dirty="0"/>
          </a:p>
        </p:txBody>
      </p:sp>
      <p:sp>
        <p:nvSpPr>
          <p:cNvPr id="4" name="Date Placeholder 3"/>
          <p:cNvSpPr>
            <a:spLocks noGrp="1"/>
          </p:cNvSpPr>
          <p:nvPr>
            <p:ph type="dt" sz="half" idx="10"/>
          </p:nvPr>
        </p:nvSpPr>
        <p:spPr/>
        <p:txBody>
          <a:bodyPr/>
          <a:lstStyle/>
          <a:p>
            <a:fld id="{89AFDD89-71DE-4637-B85E-1612254A2654}" type="datetime1">
              <a:rPr lang="en-CA" smtClean="0"/>
              <a:pPr/>
              <a:t>10/04/2012</a:t>
            </a:fld>
            <a:endParaRPr lang="en-CA" dirty="0"/>
          </a:p>
        </p:txBody>
      </p:sp>
      <p:sp>
        <p:nvSpPr>
          <p:cNvPr id="5" name="Slide Number Placeholder 4"/>
          <p:cNvSpPr>
            <a:spLocks noGrp="1"/>
          </p:cNvSpPr>
          <p:nvPr>
            <p:ph type="sldNum" sz="quarter" idx="12"/>
          </p:nvPr>
        </p:nvSpPr>
        <p:spPr/>
        <p:txBody>
          <a:bodyPr/>
          <a:lstStyle/>
          <a:p>
            <a:fld id="{0AD1D163-6EE8-4673-852B-C8CE22CA6E3A}" type="slidenum">
              <a:rPr lang="en-CA" smtClean="0"/>
              <a:pPr/>
              <a:t>11</a:t>
            </a:fld>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922114"/>
          </a:xfrm>
        </p:spPr>
        <p:txBody>
          <a:bodyPr>
            <a:normAutofit/>
          </a:bodyPr>
          <a:lstStyle/>
          <a:p>
            <a:r>
              <a:rPr lang="en-CA" sz="4000" dirty="0" smtClean="0"/>
              <a:t>Response cont’d</a:t>
            </a:r>
            <a:endParaRPr lang="en-CA" sz="4000" dirty="0"/>
          </a:p>
        </p:txBody>
      </p:sp>
      <p:sp>
        <p:nvSpPr>
          <p:cNvPr id="3" name="Content Placeholder 2"/>
          <p:cNvSpPr>
            <a:spLocks noGrp="1"/>
          </p:cNvSpPr>
          <p:nvPr>
            <p:ph idx="1"/>
          </p:nvPr>
        </p:nvSpPr>
        <p:spPr>
          <a:xfrm>
            <a:off x="1435608" y="1268760"/>
            <a:ext cx="7498080" cy="4979640"/>
          </a:xfrm>
        </p:spPr>
        <p:txBody>
          <a:bodyPr>
            <a:normAutofit fontScale="92500" lnSpcReduction="10000"/>
          </a:bodyPr>
          <a:lstStyle/>
          <a:p>
            <a:r>
              <a:rPr lang="en-CA" dirty="0" smtClean="0"/>
              <a:t>To determine scope and identify limits</a:t>
            </a:r>
          </a:p>
          <a:p>
            <a:r>
              <a:rPr lang="en-CA" dirty="0"/>
              <a:t>N</a:t>
            </a:r>
            <a:r>
              <a:rPr lang="en-CA" dirty="0" smtClean="0"/>
              <a:t>etwork with other networks e.g. WCI, RIHNs, Human Rights networks, Professional Associations</a:t>
            </a:r>
          </a:p>
          <a:p>
            <a:r>
              <a:rPr lang="en-CA" dirty="0" smtClean="0"/>
              <a:t>Make multiculturalism more than immigrant work – Part of the fabric of every study (similar to gender)</a:t>
            </a:r>
          </a:p>
          <a:p>
            <a:r>
              <a:rPr lang="en-CA" dirty="0" smtClean="0"/>
              <a:t>Develop strong tools that can capture the diversity of/within multiculturalism</a:t>
            </a:r>
          </a:p>
          <a:p>
            <a:r>
              <a:rPr lang="en-CA" dirty="0" smtClean="0"/>
              <a:t>Promote connections to curricula, policy and standards</a:t>
            </a:r>
            <a:endParaRPr lang="en-CA" dirty="0"/>
          </a:p>
        </p:txBody>
      </p:sp>
      <p:sp>
        <p:nvSpPr>
          <p:cNvPr id="4" name="Date Placeholder 3"/>
          <p:cNvSpPr>
            <a:spLocks noGrp="1"/>
          </p:cNvSpPr>
          <p:nvPr>
            <p:ph type="dt" sz="half" idx="10"/>
          </p:nvPr>
        </p:nvSpPr>
        <p:spPr/>
        <p:txBody>
          <a:bodyPr/>
          <a:lstStyle/>
          <a:p>
            <a:fld id="{F2C997FF-7182-4536-9449-915B8E8E0E01}" type="datetime1">
              <a:rPr lang="en-CA" smtClean="0"/>
              <a:pPr/>
              <a:t>10/04/2012</a:t>
            </a:fld>
            <a:endParaRPr lang="en-CA" dirty="0"/>
          </a:p>
        </p:txBody>
      </p:sp>
      <p:sp>
        <p:nvSpPr>
          <p:cNvPr id="5" name="Slide Number Placeholder 4"/>
          <p:cNvSpPr>
            <a:spLocks noGrp="1"/>
          </p:cNvSpPr>
          <p:nvPr>
            <p:ph type="sldNum" sz="quarter" idx="12"/>
          </p:nvPr>
        </p:nvSpPr>
        <p:spPr/>
        <p:txBody>
          <a:bodyPr/>
          <a:lstStyle/>
          <a:p>
            <a:fld id="{0AD1D163-6EE8-4673-852B-C8CE22CA6E3A}" type="slidenum">
              <a:rPr lang="en-CA" smtClean="0"/>
              <a:pPr/>
              <a:t>12</a:t>
            </a:fld>
            <a:endParaRPr lang="en-C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4784"/>
            <a:ext cx="8229600" cy="4641379"/>
          </a:xfrm>
        </p:spPr>
        <p:txBody>
          <a:bodyPr/>
          <a:lstStyle/>
          <a:p>
            <a:r>
              <a:rPr lang="en-CA" dirty="0" smtClean="0"/>
              <a:t>Celtic Knot</a:t>
            </a:r>
            <a:endParaRPr lang="en-CA" dirty="0"/>
          </a:p>
        </p:txBody>
      </p:sp>
      <p:sp>
        <p:nvSpPr>
          <p:cNvPr id="5" name="Date Placeholder 4"/>
          <p:cNvSpPr>
            <a:spLocks noGrp="1"/>
          </p:cNvSpPr>
          <p:nvPr>
            <p:ph type="dt" sz="half" idx="10"/>
          </p:nvPr>
        </p:nvSpPr>
        <p:spPr/>
        <p:txBody>
          <a:bodyPr/>
          <a:lstStyle/>
          <a:p>
            <a:fld id="{8C55F664-00A7-4C11-9FA8-D5E85405B6F4}" type="datetime1">
              <a:rPr lang="en-CA" smtClean="0"/>
              <a:pPr/>
              <a:t>10/04/2012</a:t>
            </a:fld>
            <a:endParaRPr lang="en-CA" dirty="0"/>
          </a:p>
        </p:txBody>
      </p:sp>
      <p:sp>
        <p:nvSpPr>
          <p:cNvPr id="6" name="Slide Number Placeholder 5"/>
          <p:cNvSpPr>
            <a:spLocks noGrp="1"/>
          </p:cNvSpPr>
          <p:nvPr>
            <p:ph type="sldNum" sz="quarter" idx="12"/>
          </p:nvPr>
        </p:nvSpPr>
        <p:spPr/>
        <p:txBody>
          <a:bodyPr/>
          <a:lstStyle/>
          <a:p>
            <a:fld id="{0AD1D163-6EE8-4673-852B-C8CE22CA6E3A}" type="slidenum">
              <a:rPr lang="en-CA" smtClean="0"/>
              <a:pPr/>
              <a:t>13</a:t>
            </a:fld>
            <a:endParaRPr lang="en-CA" dirty="0"/>
          </a:p>
        </p:txBody>
      </p:sp>
      <p:pic>
        <p:nvPicPr>
          <p:cNvPr id="27650" name="Picture 2" descr="Celtic Knot Meaning. Image by Avia Venefica"/>
          <p:cNvPicPr>
            <a:picLocks noChangeAspect="1" noChangeArrowheads="1"/>
          </p:cNvPicPr>
          <p:nvPr/>
        </p:nvPicPr>
        <p:blipFill>
          <a:blip r:embed="rId2" cstate="print"/>
          <a:srcRect/>
          <a:stretch>
            <a:fillRect/>
          </a:stretch>
        </p:blipFill>
        <p:spPr bwMode="auto">
          <a:xfrm>
            <a:off x="683568" y="2060848"/>
            <a:ext cx="8064896" cy="3456384"/>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Thank you </a:t>
            </a:r>
            <a:endParaRPr lang="en-CA" dirty="0"/>
          </a:p>
        </p:txBody>
      </p:sp>
      <p:sp>
        <p:nvSpPr>
          <p:cNvPr id="3" name="Subtitle 2"/>
          <p:cNvSpPr>
            <a:spLocks noGrp="1"/>
          </p:cNvSpPr>
          <p:nvPr>
            <p:ph type="subTitle" idx="1"/>
          </p:nvPr>
        </p:nvSpPr>
        <p:spPr/>
        <p:txBody>
          <a:bodyPr/>
          <a:lstStyle/>
          <a:p>
            <a:endParaRPr lang="en-CA" dirty="0"/>
          </a:p>
        </p:txBody>
      </p:sp>
      <p:sp>
        <p:nvSpPr>
          <p:cNvPr id="4" name="Date Placeholder 3"/>
          <p:cNvSpPr>
            <a:spLocks noGrp="1"/>
          </p:cNvSpPr>
          <p:nvPr>
            <p:ph type="dt" sz="half" idx="10"/>
          </p:nvPr>
        </p:nvSpPr>
        <p:spPr/>
        <p:txBody>
          <a:bodyPr/>
          <a:lstStyle/>
          <a:p>
            <a:fld id="{4DCC5711-BEC1-40C3-B585-F41E98BF9C49}" type="datetime1">
              <a:rPr lang="en-CA" smtClean="0"/>
              <a:pPr/>
              <a:t>10/04/2012</a:t>
            </a:fld>
            <a:endParaRPr lang="en-CA" dirty="0"/>
          </a:p>
        </p:txBody>
      </p:sp>
      <p:sp>
        <p:nvSpPr>
          <p:cNvPr id="5" name="Slide Number Placeholder 4"/>
          <p:cNvSpPr>
            <a:spLocks noGrp="1"/>
          </p:cNvSpPr>
          <p:nvPr>
            <p:ph type="sldNum" sz="quarter" idx="12"/>
          </p:nvPr>
        </p:nvSpPr>
        <p:spPr/>
        <p:txBody>
          <a:bodyPr/>
          <a:lstStyle/>
          <a:p>
            <a:fld id="{0AD1D163-6EE8-4673-852B-C8CE22CA6E3A}" type="slidenum">
              <a:rPr lang="en-CA" smtClean="0"/>
              <a:pPr/>
              <a:t>14</a:t>
            </a:fld>
            <a:endParaRPr lang="en-C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Goals</a:t>
            </a:r>
            <a:endParaRPr lang="en-CA" dirty="0"/>
          </a:p>
        </p:txBody>
      </p:sp>
      <p:sp>
        <p:nvSpPr>
          <p:cNvPr id="3" name="Content Placeholder 2"/>
          <p:cNvSpPr>
            <a:spLocks noGrp="1"/>
          </p:cNvSpPr>
          <p:nvPr>
            <p:ph idx="1"/>
          </p:nvPr>
        </p:nvSpPr>
        <p:spPr/>
        <p:txBody>
          <a:bodyPr>
            <a:normAutofit lnSpcReduction="10000"/>
          </a:bodyPr>
          <a:lstStyle/>
          <a:p>
            <a:r>
              <a:rPr lang="en-CA" dirty="0" smtClean="0"/>
              <a:t>Building the knowledge base that will help Excellent Care For All to become a reality for Ontario’s multicultural population</a:t>
            </a:r>
          </a:p>
          <a:p>
            <a:r>
              <a:rPr lang="en-CA" dirty="0" smtClean="0"/>
              <a:t>Supporting patient-centred care that is responsive to diverse individual needs</a:t>
            </a:r>
          </a:p>
          <a:p>
            <a:r>
              <a:rPr lang="en-CA" dirty="0" smtClean="0"/>
              <a:t>Building understanding of how people from diverse backgrounds access the health care system, with a view to providing integrated care across multiple access points.</a:t>
            </a:r>
          </a:p>
          <a:p>
            <a:endParaRPr lang="en-CA" dirty="0"/>
          </a:p>
        </p:txBody>
      </p:sp>
      <p:sp>
        <p:nvSpPr>
          <p:cNvPr id="4" name="Date Placeholder 3"/>
          <p:cNvSpPr>
            <a:spLocks noGrp="1"/>
          </p:cNvSpPr>
          <p:nvPr>
            <p:ph type="dt" sz="half" idx="10"/>
          </p:nvPr>
        </p:nvSpPr>
        <p:spPr/>
        <p:txBody>
          <a:bodyPr/>
          <a:lstStyle/>
          <a:p>
            <a:fld id="{EBA8FCA4-DFE2-48DB-8BFE-99B3DE4BA385}" type="datetime1">
              <a:rPr lang="en-CA" smtClean="0"/>
              <a:pPr/>
              <a:t>10/04/2012</a:t>
            </a:fld>
            <a:endParaRPr lang="en-CA" dirty="0"/>
          </a:p>
        </p:txBody>
      </p:sp>
      <p:sp>
        <p:nvSpPr>
          <p:cNvPr id="5" name="Slide Number Placeholder 4"/>
          <p:cNvSpPr>
            <a:spLocks noGrp="1"/>
          </p:cNvSpPr>
          <p:nvPr>
            <p:ph type="sldNum" sz="quarter" idx="12"/>
          </p:nvPr>
        </p:nvSpPr>
        <p:spPr/>
        <p:txBody>
          <a:bodyPr/>
          <a:lstStyle/>
          <a:p>
            <a:fld id="{0AD1D163-6EE8-4673-852B-C8CE22CA6E3A}" type="slidenum">
              <a:rPr lang="en-CA" smtClean="0"/>
              <a:pPr/>
              <a:t>2</a:t>
            </a:fld>
            <a:endParaRPr lang="en-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Objectives</a:t>
            </a:r>
            <a:endParaRPr lang="en-CA" dirty="0"/>
          </a:p>
        </p:txBody>
      </p:sp>
      <p:sp>
        <p:nvSpPr>
          <p:cNvPr id="3" name="Content Placeholder 2"/>
          <p:cNvSpPr>
            <a:spLocks noGrp="1"/>
          </p:cNvSpPr>
          <p:nvPr>
            <p:ph idx="1"/>
          </p:nvPr>
        </p:nvSpPr>
        <p:spPr/>
        <p:txBody>
          <a:bodyPr>
            <a:normAutofit fontScale="85000" lnSpcReduction="20000"/>
          </a:bodyPr>
          <a:lstStyle/>
          <a:p>
            <a:r>
              <a:rPr lang="en-CA" dirty="0" smtClean="0"/>
              <a:t>Lay the groundwork for increasing the scope, amount and quality of multicultural health research with an Ontario focus, making best use of existing research and seeding new research ideas that may attract future funding from the other funding agencies</a:t>
            </a:r>
            <a:br>
              <a:rPr lang="en-CA" dirty="0" smtClean="0"/>
            </a:br>
            <a:r>
              <a:rPr lang="en-CA" dirty="0" smtClean="0"/>
              <a:t/>
            </a:r>
            <a:br>
              <a:rPr lang="en-CA" dirty="0" smtClean="0"/>
            </a:br>
            <a:endParaRPr lang="en-CA" dirty="0" smtClean="0"/>
          </a:p>
          <a:p>
            <a:r>
              <a:rPr lang="en-CA" dirty="0" smtClean="0"/>
              <a:t>Support knowledge transfer activities that better inform policy and practice related to multicultural health in the province by providing information in formats useful for healthcare policymakers, educators, practitioners, and administrators.</a:t>
            </a:r>
          </a:p>
        </p:txBody>
      </p:sp>
      <p:sp>
        <p:nvSpPr>
          <p:cNvPr id="4" name="Date Placeholder 3"/>
          <p:cNvSpPr>
            <a:spLocks noGrp="1"/>
          </p:cNvSpPr>
          <p:nvPr>
            <p:ph type="dt" sz="half" idx="10"/>
          </p:nvPr>
        </p:nvSpPr>
        <p:spPr/>
        <p:txBody>
          <a:bodyPr/>
          <a:lstStyle/>
          <a:p>
            <a:fld id="{A1F98E4D-F60A-4520-AFEC-470F73083BB1}" type="datetime1">
              <a:rPr lang="en-CA" smtClean="0"/>
              <a:pPr/>
              <a:t>10/04/2012</a:t>
            </a:fld>
            <a:endParaRPr lang="en-CA" dirty="0"/>
          </a:p>
        </p:txBody>
      </p:sp>
      <p:sp>
        <p:nvSpPr>
          <p:cNvPr id="5" name="Slide Number Placeholder 4"/>
          <p:cNvSpPr>
            <a:spLocks noGrp="1"/>
          </p:cNvSpPr>
          <p:nvPr>
            <p:ph type="sldNum" sz="quarter" idx="12"/>
          </p:nvPr>
        </p:nvSpPr>
        <p:spPr/>
        <p:txBody>
          <a:bodyPr/>
          <a:lstStyle/>
          <a:p>
            <a:fld id="{0AD1D163-6EE8-4673-852B-C8CE22CA6E3A}" type="slidenum">
              <a:rPr lang="en-CA" smtClean="0"/>
              <a:pPr/>
              <a:t>3</a:t>
            </a:fld>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Question 1</a:t>
            </a:r>
            <a:endParaRPr lang="en-CA" dirty="0"/>
          </a:p>
        </p:txBody>
      </p:sp>
      <p:sp>
        <p:nvSpPr>
          <p:cNvPr id="3" name="Content Placeholder 2"/>
          <p:cNvSpPr>
            <a:spLocks noGrp="1"/>
          </p:cNvSpPr>
          <p:nvPr>
            <p:ph idx="1"/>
          </p:nvPr>
        </p:nvSpPr>
        <p:spPr/>
        <p:txBody>
          <a:bodyPr/>
          <a:lstStyle/>
          <a:p>
            <a:r>
              <a:rPr lang="en-CA" dirty="0" smtClean="0"/>
              <a:t>From my perspective what is the biggest challenge we face today for advancing multicultural health research? </a:t>
            </a:r>
          </a:p>
          <a:p>
            <a:endParaRPr lang="en-CA" dirty="0"/>
          </a:p>
        </p:txBody>
      </p:sp>
      <p:sp>
        <p:nvSpPr>
          <p:cNvPr id="4" name="Date Placeholder 3"/>
          <p:cNvSpPr>
            <a:spLocks noGrp="1"/>
          </p:cNvSpPr>
          <p:nvPr>
            <p:ph type="dt" sz="half" idx="10"/>
          </p:nvPr>
        </p:nvSpPr>
        <p:spPr/>
        <p:txBody>
          <a:bodyPr/>
          <a:lstStyle/>
          <a:p>
            <a:fld id="{BB093C4B-F093-4252-93D5-B8EE6087718A}" type="datetime1">
              <a:rPr lang="en-CA" smtClean="0"/>
              <a:pPr/>
              <a:t>10/04/2012</a:t>
            </a:fld>
            <a:endParaRPr lang="en-CA" dirty="0"/>
          </a:p>
        </p:txBody>
      </p:sp>
      <p:sp>
        <p:nvSpPr>
          <p:cNvPr id="5" name="Slide Number Placeholder 4"/>
          <p:cNvSpPr>
            <a:spLocks noGrp="1"/>
          </p:cNvSpPr>
          <p:nvPr>
            <p:ph type="sldNum" sz="quarter" idx="12"/>
          </p:nvPr>
        </p:nvSpPr>
        <p:spPr/>
        <p:txBody>
          <a:bodyPr/>
          <a:lstStyle/>
          <a:p>
            <a:fld id="{0AD1D163-6EE8-4673-852B-C8CE22CA6E3A}" type="slidenum">
              <a:rPr lang="en-CA" smtClean="0"/>
              <a:pPr/>
              <a:t>4</a:t>
            </a:fld>
            <a:endParaRPr lang="en-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bwMode="auto">
          <a:xfrm>
            <a:off x="457200" y="1447800"/>
            <a:ext cx="9144000" cy="4457700"/>
            <a:chOff x="3768" y="1552"/>
            <a:chExt cx="7200" cy="3510"/>
          </a:xfrm>
        </p:grpSpPr>
        <p:sp>
          <p:nvSpPr>
            <p:cNvPr id="23555" name="AutoShape 3"/>
            <p:cNvSpPr>
              <a:spLocks noChangeAspect="1" noChangeArrowheads="1"/>
            </p:cNvSpPr>
            <p:nvPr/>
          </p:nvSpPr>
          <p:spPr bwMode="auto">
            <a:xfrm>
              <a:off x="3768" y="1552"/>
              <a:ext cx="7200" cy="3510"/>
            </a:xfrm>
            <a:prstGeom prst="rect">
              <a:avLst/>
            </a:prstGeom>
            <a:noFill/>
            <a:ln w="9525">
              <a:noFill/>
              <a:miter lim="800000"/>
              <a:headEnd/>
              <a:tailEnd/>
            </a:ln>
          </p:spPr>
          <p:txBody>
            <a:bodyPr/>
            <a:lstStyle/>
            <a:p>
              <a:endParaRPr lang="en-CA" dirty="0"/>
            </a:p>
          </p:txBody>
        </p:sp>
        <p:sp>
          <p:nvSpPr>
            <p:cNvPr id="23556" name="Text Box 4"/>
            <p:cNvSpPr txBox="1">
              <a:spLocks noChangeArrowheads="1"/>
            </p:cNvSpPr>
            <p:nvPr/>
          </p:nvSpPr>
          <p:spPr bwMode="auto">
            <a:xfrm>
              <a:off x="5028" y="2272"/>
              <a:ext cx="2295" cy="630"/>
            </a:xfrm>
            <a:prstGeom prst="rect">
              <a:avLst/>
            </a:prstGeom>
            <a:solidFill>
              <a:srgbClr val="FFFFFF"/>
            </a:solidFill>
            <a:ln w="9525">
              <a:solidFill>
                <a:srgbClr val="000000"/>
              </a:solidFill>
              <a:miter lim="800000"/>
              <a:headEnd/>
              <a:tailEnd/>
            </a:ln>
          </p:spPr>
          <p:txBody>
            <a:bodyPr/>
            <a:lstStyle/>
            <a:p>
              <a:r>
                <a:rPr lang="en-US" sz="1200" b="1" dirty="0"/>
                <a:t>Predisposing</a:t>
              </a:r>
              <a:r>
                <a:rPr lang="en-US" sz="800" dirty="0"/>
                <a:t>           </a:t>
              </a:r>
              <a:r>
                <a:rPr lang="en-US" sz="1200" b="1" dirty="0"/>
                <a:t>Enabling</a:t>
              </a:r>
              <a:r>
                <a:rPr lang="en-US" sz="800" dirty="0"/>
                <a:t>              </a:t>
              </a:r>
              <a:r>
                <a:rPr lang="en-US" sz="1200" b="1" dirty="0"/>
                <a:t>Need</a:t>
              </a:r>
            </a:p>
            <a:p>
              <a:endParaRPr lang="en-US" sz="1200" b="1" dirty="0"/>
            </a:p>
            <a:p>
              <a:r>
                <a:rPr lang="en-US" sz="1200" b="1" dirty="0"/>
                <a:t>Characteristics</a:t>
              </a:r>
              <a:r>
                <a:rPr lang="en-US" sz="800" dirty="0"/>
                <a:t>   </a:t>
              </a:r>
              <a:r>
                <a:rPr lang="en-US" sz="1200" b="1" dirty="0"/>
                <a:t>Resources</a:t>
              </a:r>
            </a:p>
          </p:txBody>
        </p:sp>
        <p:sp>
          <p:nvSpPr>
            <p:cNvPr id="23557" name="Text Box 5"/>
            <p:cNvSpPr txBox="1">
              <a:spLocks noChangeArrowheads="1"/>
            </p:cNvSpPr>
            <p:nvPr/>
          </p:nvSpPr>
          <p:spPr bwMode="auto">
            <a:xfrm>
              <a:off x="3948" y="2272"/>
              <a:ext cx="810" cy="1890"/>
            </a:xfrm>
            <a:prstGeom prst="rect">
              <a:avLst/>
            </a:prstGeom>
            <a:solidFill>
              <a:srgbClr val="FFFFFF"/>
            </a:solidFill>
            <a:ln w="9525">
              <a:solidFill>
                <a:srgbClr val="000000"/>
              </a:solidFill>
              <a:miter lim="800000"/>
              <a:headEnd/>
              <a:tailEnd/>
            </a:ln>
          </p:spPr>
          <p:txBody>
            <a:bodyPr/>
            <a:lstStyle/>
            <a:p>
              <a:r>
                <a:rPr lang="en-US" sz="1200" b="1" dirty="0"/>
                <a:t>Health Care</a:t>
              </a:r>
            </a:p>
            <a:p>
              <a:r>
                <a:rPr lang="en-US" sz="1200" b="1" dirty="0"/>
                <a:t>System</a:t>
              </a:r>
              <a:endParaRPr lang="en-US" sz="800" dirty="0"/>
            </a:p>
            <a:p>
              <a:endParaRPr lang="en-US" sz="800" dirty="0"/>
            </a:p>
            <a:p>
              <a:endParaRPr lang="en-US" sz="800" dirty="0"/>
            </a:p>
            <a:p>
              <a:endParaRPr lang="en-US" sz="800" dirty="0"/>
            </a:p>
            <a:p>
              <a:endParaRPr lang="en-US" sz="800" dirty="0"/>
            </a:p>
            <a:p>
              <a:endParaRPr lang="en-US" sz="800" dirty="0"/>
            </a:p>
            <a:p>
              <a:endParaRPr lang="en-US" sz="800" dirty="0"/>
            </a:p>
            <a:p>
              <a:endParaRPr lang="en-US" sz="1200" b="1" dirty="0"/>
            </a:p>
            <a:p>
              <a:endParaRPr lang="en-US" sz="1200" b="1" dirty="0"/>
            </a:p>
            <a:p>
              <a:r>
                <a:rPr lang="en-US" sz="1200" b="1" dirty="0"/>
                <a:t>External</a:t>
              </a:r>
            </a:p>
            <a:p>
              <a:r>
                <a:rPr lang="en-US" sz="1200" b="1" dirty="0"/>
                <a:t>Environment</a:t>
              </a:r>
            </a:p>
          </p:txBody>
        </p:sp>
        <p:sp>
          <p:nvSpPr>
            <p:cNvPr id="23558" name="Text Box 6"/>
            <p:cNvSpPr txBox="1">
              <a:spLocks noChangeArrowheads="1"/>
            </p:cNvSpPr>
            <p:nvPr/>
          </p:nvSpPr>
          <p:spPr bwMode="auto">
            <a:xfrm>
              <a:off x="7953" y="2272"/>
              <a:ext cx="945" cy="1890"/>
            </a:xfrm>
            <a:prstGeom prst="rect">
              <a:avLst/>
            </a:prstGeom>
            <a:solidFill>
              <a:srgbClr val="FFFFFF"/>
            </a:solidFill>
            <a:ln w="9525">
              <a:solidFill>
                <a:srgbClr val="000000"/>
              </a:solidFill>
              <a:miter lim="800000"/>
              <a:headEnd/>
              <a:tailEnd/>
            </a:ln>
          </p:spPr>
          <p:txBody>
            <a:bodyPr/>
            <a:lstStyle/>
            <a:p>
              <a:r>
                <a:rPr lang="en-US" sz="1200" b="1" dirty="0"/>
                <a:t>Personal</a:t>
              </a:r>
            </a:p>
            <a:p>
              <a:r>
                <a:rPr lang="en-US" sz="1200" b="1" dirty="0"/>
                <a:t>Health </a:t>
              </a:r>
            </a:p>
            <a:p>
              <a:r>
                <a:rPr lang="en-US" sz="1200" b="1" dirty="0"/>
                <a:t>Practices</a:t>
              </a:r>
            </a:p>
            <a:p>
              <a:endParaRPr lang="en-US" sz="800" dirty="0"/>
            </a:p>
            <a:p>
              <a:endParaRPr lang="en-US" sz="800" dirty="0"/>
            </a:p>
            <a:p>
              <a:endParaRPr lang="en-US" sz="800" dirty="0"/>
            </a:p>
            <a:p>
              <a:endParaRPr lang="en-US" sz="800" dirty="0"/>
            </a:p>
            <a:p>
              <a:endParaRPr lang="en-US" sz="800" dirty="0"/>
            </a:p>
            <a:p>
              <a:endParaRPr lang="en-US" sz="800" dirty="0"/>
            </a:p>
            <a:p>
              <a:endParaRPr lang="en-US" sz="800" dirty="0"/>
            </a:p>
            <a:p>
              <a:endParaRPr lang="en-US" sz="800" dirty="0"/>
            </a:p>
            <a:p>
              <a:endParaRPr lang="en-US" sz="800" dirty="0"/>
            </a:p>
            <a:p>
              <a:r>
                <a:rPr lang="en-US" sz="1200" b="1" dirty="0"/>
                <a:t>Use of </a:t>
              </a:r>
            </a:p>
            <a:p>
              <a:r>
                <a:rPr lang="en-US" sz="1200" b="1" dirty="0"/>
                <a:t>Health </a:t>
              </a:r>
            </a:p>
            <a:p>
              <a:r>
                <a:rPr lang="en-US" sz="1200" b="1" dirty="0"/>
                <a:t>Services</a:t>
              </a:r>
            </a:p>
          </p:txBody>
        </p:sp>
        <p:sp>
          <p:nvSpPr>
            <p:cNvPr id="23559" name="Text Box 7"/>
            <p:cNvSpPr txBox="1">
              <a:spLocks noChangeArrowheads="1"/>
            </p:cNvSpPr>
            <p:nvPr/>
          </p:nvSpPr>
          <p:spPr bwMode="auto">
            <a:xfrm>
              <a:off x="9438" y="2272"/>
              <a:ext cx="945" cy="1890"/>
            </a:xfrm>
            <a:prstGeom prst="rect">
              <a:avLst/>
            </a:prstGeom>
            <a:solidFill>
              <a:srgbClr val="FFFFFF"/>
            </a:solidFill>
            <a:ln w="9525">
              <a:solidFill>
                <a:srgbClr val="000000"/>
              </a:solidFill>
              <a:miter lim="800000"/>
              <a:headEnd/>
              <a:tailEnd/>
            </a:ln>
          </p:spPr>
          <p:txBody>
            <a:bodyPr/>
            <a:lstStyle/>
            <a:p>
              <a:r>
                <a:rPr lang="en-US" sz="1200" b="1" dirty="0"/>
                <a:t>Perceived </a:t>
              </a:r>
            </a:p>
            <a:p>
              <a:r>
                <a:rPr lang="en-US" sz="1200" b="1" dirty="0"/>
                <a:t>Health Status</a:t>
              </a:r>
            </a:p>
            <a:p>
              <a:endParaRPr lang="en-US" sz="1200" b="1" dirty="0"/>
            </a:p>
            <a:p>
              <a:r>
                <a:rPr lang="en-US" sz="1200" b="1" dirty="0"/>
                <a:t/>
              </a:r>
              <a:br>
                <a:rPr lang="en-US" sz="1200" b="1" dirty="0"/>
              </a:br>
              <a:r>
                <a:rPr lang="en-US" sz="1200" b="1" dirty="0"/>
                <a:t>Evaluated </a:t>
              </a:r>
            </a:p>
            <a:p>
              <a:r>
                <a:rPr lang="en-US" sz="1200" b="1" dirty="0"/>
                <a:t>Health Status</a:t>
              </a:r>
            </a:p>
            <a:p>
              <a:endParaRPr lang="en-US" sz="1200" b="1" dirty="0"/>
            </a:p>
            <a:p>
              <a:endParaRPr lang="en-US" sz="1200" b="1" dirty="0"/>
            </a:p>
            <a:p>
              <a:r>
                <a:rPr lang="en-US" sz="1200" b="1" dirty="0"/>
                <a:t>Consumer</a:t>
              </a:r>
            </a:p>
            <a:p>
              <a:r>
                <a:rPr lang="en-US" sz="1200" b="1" dirty="0"/>
                <a:t>Satisfaction</a:t>
              </a:r>
            </a:p>
            <a:p>
              <a:endParaRPr lang="en-US" sz="800" dirty="0"/>
            </a:p>
          </p:txBody>
        </p:sp>
        <p:sp>
          <p:nvSpPr>
            <p:cNvPr id="23560" name="Line 8"/>
            <p:cNvSpPr>
              <a:spLocks noChangeShapeType="1"/>
            </p:cNvSpPr>
            <p:nvPr/>
          </p:nvSpPr>
          <p:spPr bwMode="auto">
            <a:xfrm>
              <a:off x="4758" y="2632"/>
              <a:ext cx="180" cy="1"/>
            </a:xfrm>
            <a:prstGeom prst="line">
              <a:avLst/>
            </a:prstGeom>
            <a:noFill/>
            <a:ln w="9525">
              <a:solidFill>
                <a:srgbClr val="000000"/>
              </a:solidFill>
              <a:round/>
              <a:headEnd/>
              <a:tailEnd type="triangle" w="med" len="med"/>
            </a:ln>
          </p:spPr>
          <p:txBody>
            <a:bodyPr/>
            <a:lstStyle/>
            <a:p>
              <a:endParaRPr lang="en-CA" dirty="0"/>
            </a:p>
          </p:txBody>
        </p:sp>
        <p:sp>
          <p:nvSpPr>
            <p:cNvPr id="23561" name="Line 9"/>
            <p:cNvSpPr>
              <a:spLocks noChangeShapeType="1"/>
            </p:cNvSpPr>
            <p:nvPr/>
          </p:nvSpPr>
          <p:spPr bwMode="auto">
            <a:xfrm>
              <a:off x="5883" y="2452"/>
              <a:ext cx="180" cy="0"/>
            </a:xfrm>
            <a:prstGeom prst="line">
              <a:avLst/>
            </a:prstGeom>
            <a:noFill/>
            <a:ln w="9525">
              <a:solidFill>
                <a:srgbClr val="000000"/>
              </a:solidFill>
              <a:round/>
              <a:headEnd/>
              <a:tailEnd type="triangle" w="med" len="med"/>
            </a:ln>
          </p:spPr>
          <p:txBody>
            <a:bodyPr/>
            <a:lstStyle/>
            <a:p>
              <a:endParaRPr lang="en-CA" dirty="0"/>
            </a:p>
          </p:txBody>
        </p:sp>
        <p:sp>
          <p:nvSpPr>
            <p:cNvPr id="23562" name="Line 10"/>
            <p:cNvSpPr>
              <a:spLocks noChangeShapeType="1"/>
            </p:cNvSpPr>
            <p:nvPr/>
          </p:nvSpPr>
          <p:spPr bwMode="auto">
            <a:xfrm>
              <a:off x="6738" y="2452"/>
              <a:ext cx="135" cy="0"/>
            </a:xfrm>
            <a:prstGeom prst="line">
              <a:avLst/>
            </a:prstGeom>
            <a:noFill/>
            <a:ln w="9525">
              <a:solidFill>
                <a:srgbClr val="000000"/>
              </a:solidFill>
              <a:round/>
              <a:headEnd/>
              <a:tailEnd type="triangle" w="med" len="med"/>
            </a:ln>
          </p:spPr>
          <p:txBody>
            <a:bodyPr/>
            <a:lstStyle/>
            <a:p>
              <a:endParaRPr lang="en-CA" dirty="0"/>
            </a:p>
          </p:txBody>
        </p:sp>
        <p:sp>
          <p:nvSpPr>
            <p:cNvPr id="23563" name="Line 11"/>
            <p:cNvSpPr>
              <a:spLocks noChangeShapeType="1"/>
            </p:cNvSpPr>
            <p:nvPr/>
          </p:nvSpPr>
          <p:spPr bwMode="auto">
            <a:xfrm>
              <a:off x="7413" y="2452"/>
              <a:ext cx="495" cy="1"/>
            </a:xfrm>
            <a:prstGeom prst="line">
              <a:avLst/>
            </a:prstGeom>
            <a:noFill/>
            <a:ln w="9525">
              <a:solidFill>
                <a:srgbClr val="000000"/>
              </a:solidFill>
              <a:round/>
              <a:headEnd/>
              <a:tailEnd type="triangle" w="med" len="med"/>
            </a:ln>
          </p:spPr>
          <p:txBody>
            <a:bodyPr/>
            <a:lstStyle/>
            <a:p>
              <a:endParaRPr lang="en-CA" dirty="0"/>
            </a:p>
          </p:txBody>
        </p:sp>
        <p:sp>
          <p:nvSpPr>
            <p:cNvPr id="23564" name="Line 12"/>
            <p:cNvSpPr>
              <a:spLocks noChangeShapeType="1"/>
            </p:cNvSpPr>
            <p:nvPr/>
          </p:nvSpPr>
          <p:spPr bwMode="auto">
            <a:xfrm>
              <a:off x="8943" y="2452"/>
              <a:ext cx="405" cy="0"/>
            </a:xfrm>
            <a:prstGeom prst="line">
              <a:avLst/>
            </a:prstGeom>
            <a:noFill/>
            <a:ln w="9525">
              <a:solidFill>
                <a:srgbClr val="000000"/>
              </a:solidFill>
              <a:round/>
              <a:headEnd/>
              <a:tailEnd type="triangle" w="med" len="med"/>
            </a:ln>
          </p:spPr>
          <p:txBody>
            <a:bodyPr/>
            <a:lstStyle/>
            <a:p>
              <a:endParaRPr lang="en-CA" dirty="0"/>
            </a:p>
          </p:txBody>
        </p:sp>
        <p:sp>
          <p:nvSpPr>
            <p:cNvPr id="23565" name="Line 13"/>
            <p:cNvSpPr>
              <a:spLocks noChangeShapeType="1"/>
            </p:cNvSpPr>
            <p:nvPr/>
          </p:nvSpPr>
          <p:spPr bwMode="auto">
            <a:xfrm>
              <a:off x="4263" y="2722"/>
              <a:ext cx="0" cy="810"/>
            </a:xfrm>
            <a:prstGeom prst="line">
              <a:avLst/>
            </a:prstGeom>
            <a:noFill/>
            <a:ln w="9525">
              <a:solidFill>
                <a:srgbClr val="000000"/>
              </a:solidFill>
              <a:round/>
              <a:headEnd/>
              <a:tailEnd/>
            </a:ln>
          </p:spPr>
          <p:txBody>
            <a:bodyPr/>
            <a:lstStyle/>
            <a:p>
              <a:endParaRPr lang="en-CA" dirty="0"/>
            </a:p>
          </p:txBody>
        </p:sp>
        <p:sp>
          <p:nvSpPr>
            <p:cNvPr id="23566" name="Line 14"/>
            <p:cNvSpPr>
              <a:spLocks noChangeShapeType="1"/>
            </p:cNvSpPr>
            <p:nvPr/>
          </p:nvSpPr>
          <p:spPr bwMode="auto">
            <a:xfrm>
              <a:off x="8223" y="2902"/>
              <a:ext cx="0" cy="630"/>
            </a:xfrm>
            <a:prstGeom prst="line">
              <a:avLst/>
            </a:prstGeom>
            <a:noFill/>
            <a:ln w="9525">
              <a:solidFill>
                <a:srgbClr val="000000"/>
              </a:solidFill>
              <a:round/>
              <a:headEnd/>
              <a:tailEnd/>
            </a:ln>
          </p:spPr>
          <p:txBody>
            <a:bodyPr/>
            <a:lstStyle/>
            <a:p>
              <a:endParaRPr lang="en-CA" dirty="0"/>
            </a:p>
          </p:txBody>
        </p:sp>
        <p:sp>
          <p:nvSpPr>
            <p:cNvPr id="23567" name="Line 15"/>
            <p:cNvSpPr>
              <a:spLocks noChangeShapeType="1"/>
            </p:cNvSpPr>
            <p:nvPr/>
          </p:nvSpPr>
          <p:spPr bwMode="auto">
            <a:xfrm>
              <a:off x="9798" y="2632"/>
              <a:ext cx="0" cy="180"/>
            </a:xfrm>
            <a:prstGeom prst="line">
              <a:avLst/>
            </a:prstGeom>
            <a:noFill/>
            <a:ln w="9525">
              <a:solidFill>
                <a:srgbClr val="000000"/>
              </a:solidFill>
              <a:round/>
              <a:headEnd/>
              <a:tailEnd/>
            </a:ln>
          </p:spPr>
          <p:txBody>
            <a:bodyPr/>
            <a:lstStyle/>
            <a:p>
              <a:endParaRPr lang="en-CA" dirty="0"/>
            </a:p>
          </p:txBody>
        </p:sp>
        <p:sp>
          <p:nvSpPr>
            <p:cNvPr id="23568" name="Line 16"/>
            <p:cNvSpPr>
              <a:spLocks noChangeShapeType="1"/>
            </p:cNvSpPr>
            <p:nvPr/>
          </p:nvSpPr>
          <p:spPr bwMode="auto">
            <a:xfrm>
              <a:off x="9843" y="3262"/>
              <a:ext cx="0" cy="360"/>
            </a:xfrm>
            <a:prstGeom prst="line">
              <a:avLst/>
            </a:prstGeom>
            <a:noFill/>
            <a:ln w="9525">
              <a:solidFill>
                <a:srgbClr val="000000"/>
              </a:solidFill>
              <a:round/>
              <a:headEnd/>
              <a:tailEnd/>
            </a:ln>
          </p:spPr>
          <p:txBody>
            <a:bodyPr/>
            <a:lstStyle/>
            <a:p>
              <a:endParaRPr lang="en-CA" dirty="0"/>
            </a:p>
          </p:txBody>
        </p:sp>
        <p:sp>
          <p:nvSpPr>
            <p:cNvPr id="23569" name="Line 17"/>
            <p:cNvSpPr>
              <a:spLocks noChangeShapeType="1"/>
            </p:cNvSpPr>
            <p:nvPr/>
          </p:nvSpPr>
          <p:spPr bwMode="auto">
            <a:xfrm>
              <a:off x="4308" y="4162"/>
              <a:ext cx="0" cy="630"/>
            </a:xfrm>
            <a:prstGeom prst="line">
              <a:avLst/>
            </a:prstGeom>
            <a:noFill/>
            <a:ln w="9525">
              <a:solidFill>
                <a:srgbClr val="000000"/>
              </a:solidFill>
              <a:round/>
              <a:headEnd/>
              <a:tailEnd/>
            </a:ln>
          </p:spPr>
          <p:txBody>
            <a:bodyPr/>
            <a:lstStyle/>
            <a:p>
              <a:endParaRPr lang="en-CA" dirty="0"/>
            </a:p>
          </p:txBody>
        </p:sp>
        <p:sp>
          <p:nvSpPr>
            <p:cNvPr id="23570" name="Line 18"/>
            <p:cNvSpPr>
              <a:spLocks noChangeShapeType="1"/>
            </p:cNvSpPr>
            <p:nvPr/>
          </p:nvSpPr>
          <p:spPr bwMode="auto">
            <a:xfrm>
              <a:off x="4308" y="4792"/>
              <a:ext cx="5670" cy="0"/>
            </a:xfrm>
            <a:prstGeom prst="line">
              <a:avLst/>
            </a:prstGeom>
            <a:noFill/>
            <a:ln w="9525">
              <a:solidFill>
                <a:srgbClr val="000000"/>
              </a:solidFill>
              <a:round/>
              <a:headEnd/>
              <a:tailEnd/>
            </a:ln>
          </p:spPr>
          <p:txBody>
            <a:bodyPr/>
            <a:lstStyle/>
            <a:p>
              <a:endParaRPr lang="en-CA" dirty="0"/>
            </a:p>
          </p:txBody>
        </p:sp>
        <p:sp>
          <p:nvSpPr>
            <p:cNvPr id="23571" name="Line 19"/>
            <p:cNvSpPr>
              <a:spLocks noChangeShapeType="1"/>
            </p:cNvSpPr>
            <p:nvPr/>
          </p:nvSpPr>
          <p:spPr bwMode="auto">
            <a:xfrm flipV="1">
              <a:off x="9978" y="4162"/>
              <a:ext cx="0" cy="630"/>
            </a:xfrm>
            <a:prstGeom prst="line">
              <a:avLst/>
            </a:prstGeom>
            <a:noFill/>
            <a:ln w="9525">
              <a:solidFill>
                <a:srgbClr val="000000"/>
              </a:solidFill>
              <a:round/>
              <a:headEnd/>
              <a:tailEnd type="triangle" w="med" len="med"/>
            </a:ln>
          </p:spPr>
          <p:txBody>
            <a:bodyPr/>
            <a:lstStyle/>
            <a:p>
              <a:endParaRPr lang="en-CA" dirty="0"/>
            </a:p>
          </p:txBody>
        </p:sp>
        <p:sp>
          <p:nvSpPr>
            <p:cNvPr id="23572" name="Line 20"/>
            <p:cNvSpPr>
              <a:spLocks noChangeShapeType="1"/>
            </p:cNvSpPr>
            <p:nvPr/>
          </p:nvSpPr>
          <p:spPr bwMode="auto">
            <a:xfrm>
              <a:off x="8403" y="4162"/>
              <a:ext cx="1" cy="180"/>
            </a:xfrm>
            <a:prstGeom prst="line">
              <a:avLst/>
            </a:prstGeom>
            <a:noFill/>
            <a:ln w="9525">
              <a:solidFill>
                <a:srgbClr val="000000"/>
              </a:solidFill>
              <a:round/>
              <a:headEnd/>
              <a:tailEnd/>
            </a:ln>
          </p:spPr>
          <p:txBody>
            <a:bodyPr/>
            <a:lstStyle/>
            <a:p>
              <a:endParaRPr lang="en-CA" dirty="0"/>
            </a:p>
          </p:txBody>
        </p:sp>
        <p:sp>
          <p:nvSpPr>
            <p:cNvPr id="23573" name="Line 21"/>
            <p:cNvSpPr>
              <a:spLocks noChangeShapeType="1"/>
            </p:cNvSpPr>
            <p:nvPr/>
          </p:nvSpPr>
          <p:spPr bwMode="auto">
            <a:xfrm flipH="1">
              <a:off x="6378" y="4342"/>
              <a:ext cx="2025" cy="1"/>
            </a:xfrm>
            <a:prstGeom prst="line">
              <a:avLst/>
            </a:prstGeom>
            <a:noFill/>
            <a:ln w="9525">
              <a:solidFill>
                <a:srgbClr val="000000"/>
              </a:solidFill>
              <a:round/>
              <a:headEnd/>
              <a:tailEnd/>
            </a:ln>
          </p:spPr>
          <p:txBody>
            <a:bodyPr/>
            <a:lstStyle/>
            <a:p>
              <a:endParaRPr lang="en-CA" dirty="0"/>
            </a:p>
          </p:txBody>
        </p:sp>
        <p:sp>
          <p:nvSpPr>
            <p:cNvPr id="23574" name="Line 22"/>
            <p:cNvSpPr>
              <a:spLocks noChangeShapeType="1"/>
            </p:cNvSpPr>
            <p:nvPr/>
          </p:nvSpPr>
          <p:spPr bwMode="auto">
            <a:xfrm flipV="1">
              <a:off x="6378" y="2902"/>
              <a:ext cx="1" cy="1440"/>
            </a:xfrm>
            <a:prstGeom prst="line">
              <a:avLst/>
            </a:prstGeom>
            <a:noFill/>
            <a:ln w="9525">
              <a:solidFill>
                <a:srgbClr val="000000"/>
              </a:solidFill>
              <a:round/>
              <a:headEnd/>
              <a:tailEnd type="triangle" w="med" len="med"/>
            </a:ln>
          </p:spPr>
          <p:txBody>
            <a:bodyPr/>
            <a:lstStyle/>
            <a:p>
              <a:endParaRPr lang="en-CA" dirty="0"/>
            </a:p>
          </p:txBody>
        </p:sp>
        <p:sp>
          <p:nvSpPr>
            <p:cNvPr id="23575" name="Line 23"/>
            <p:cNvSpPr>
              <a:spLocks noChangeShapeType="1"/>
            </p:cNvSpPr>
            <p:nvPr/>
          </p:nvSpPr>
          <p:spPr bwMode="auto">
            <a:xfrm>
              <a:off x="5478" y="2902"/>
              <a:ext cx="0" cy="1710"/>
            </a:xfrm>
            <a:prstGeom prst="line">
              <a:avLst/>
            </a:prstGeom>
            <a:noFill/>
            <a:ln w="9525">
              <a:solidFill>
                <a:srgbClr val="000000"/>
              </a:solidFill>
              <a:round/>
              <a:headEnd/>
              <a:tailEnd/>
            </a:ln>
          </p:spPr>
          <p:txBody>
            <a:bodyPr/>
            <a:lstStyle/>
            <a:p>
              <a:endParaRPr lang="en-CA" dirty="0"/>
            </a:p>
          </p:txBody>
        </p:sp>
        <p:sp>
          <p:nvSpPr>
            <p:cNvPr id="23576" name="Line 24"/>
            <p:cNvSpPr>
              <a:spLocks noChangeShapeType="1"/>
            </p:cNvSpPr>
            <p:nvPr/>
          </p:nvSpPr>
          <p:spPr bwMode="auto">
            <a:xfrm>
              <a:off x="5478" y="4612"/>
              <a:ext cx="4185" cy="0"/>
            </a:xfrm>
            <a:prstGeom prst="line">
              <a:avLst/>
            </a:prstGeom>
            <a:noFill/>
            <a:ln w="9525">
              <a:solidFill>
                <a:srgbClr val="000000"/>
              </a:solidFill>
              <a:round/>
              <a:headEnd/>
              <a:tailEnd/>
            </a:ln>
          </p:spPr>
          <p:txBody>
            <a:bodyPr/>
            <a:lstStyle/>
            <a:p>
              <a:endParaRPr lang="en-CA" dirty="0"/>
            </a:p>
          </p:txBody>
        </p:sp>
        <p:sp>
          <p:nvSpPr>
            <p:cNvPr id="23577" name="Line 25"/>
            <p:cNvSpPr>
              <a:spLocks noChangeShapeType="1"/>
            </p:cNvSpPr>
            <p:nvPr/>
          </p:nvSpPr>
          <p:spPr bwMode="auto">
            <a:xfrm flipV="1">
              <a:off x="9663" y="4162"/>
              <a:ext cx="0" cy="450"/>
            </a:xfrm>
            <a:prstGeom prst="line">
              <a:avLst/>
            </a:prstGeom>
            <a:noFill/>
            <a:ln w="9525">
              <a:solidFill>
                <a:srgbClr val="000000"/>
              </a:solidFill>
              <a:round/>
              <a:headEnd/>
              <a:tailEnd type="triangle" w="med" len="med"/>
            </a:ln>
          </p:spPr>
          <p:txBody>
            <a:bodyPr/>
            <a:lstStyle/>
            <a:p>
              <a:endParaRPr lang="en-CA" dirty="0"/>
            </a:p>
          </p:txBody>
        </p:sp>
        <p:sp>
          <p:nvSpPr>
            <p:cNvPr id="23578" name="Line 26"/>
            <p:cNvSpPr>
              <a:spLocks noChangeShapeType="1"/>
            </p:cNvSpPr>
            <p:nvPr/>
          </p:nvSpPr>
          <p:spPr bwMode="auto">
            <a:xfrm flipV="1">
              <a:off x="9843" y="1822"/>
              <a:ext cx="0" cy="450"/>
            </a:xfrm>
            <a:prstGeom prst="line">
              <a:avLst/>
            </a:prstGeom>
            <a:noFill/>
            <a:ln w="9525">
              <a:solidFill>
                <a:srgbClr val="000000"/>
              </a:solidFill>
              <a:round/>
              <a:headEnd/>
              <a:tailEnd/>
            </a:ln>
          </p:spPr>
          <p:txBody>
            <a:bodyPr/>
            <a:lstStyle/>
            <a:p>
              <a:endParaRPr lang="en-CA" dirty="0"/>
            </a:p>
          </p:txBody>
        </p:sp>
        <p:sp>
          <p:nvSpPr>
            <p:cNvPr id="23579" name="Line 27"/>
            <p:cNvSpPr>
              <a:spLocks noChangeShapeType="1"/>
            </p:cNvSpPr>
            <p:nvPr/>
          </p:nvSpPr>
          <p:spPr bwMode="auto">
            <a:xfrm flipH="1">
              <a:off x="6333" y="1822"/>
              <a:ext cx="3510" cy="0"/>
            </a:xfrm>
            <a:prstGeom prst="line">
              <a:avLst/>
            </a:prstGeom>
            <a:noFill/>
            <a:ln w="9525">
              <a:solidFill>
                <a:srgbClr val="000000"/>
              </a:solidFill>
              <a:round/>
              <a:headEnd/>
              <a:tailEnd/>
            </a:ln>
          </p:spPr>
          <p:txBody>
            <a:bodyPr/>
            <a:lstStyle/>
            <a:p>
              <a:endParaRPr lang="en-CA" dirty="0"/>
            </a:p>
          </p:txBody>
        </p:sp>
        <p:sp>
          <p:nvSpPr>
            <p:cNvPr id="23580" name="Line 28"/>
            <p:cNvSpPr>
              <a:spLocks noChangeShapeType="1"/>
            </p:cNvSpPr>
            <p:nvPr/>
          </p:nvSpPr>
          <p:spPr bwMode="auto">
            <a:xfrm>
              <a:off x="6333" y="1822"/>
              <a:ext cx="0" cy="450"/>
            </a:xfrm>
            <a:prstGeom prst="line">
              <a:avLst/>
            </a:prstGeom>
            <a:noFill/>
            <a:ln w="9525">
              <a:solidFill>
                <a:srgbClr val="000000"/>
              </a:solidFill>
              <a:round/>
              <a:headEnd/>
              <a:tailEnd type="triangle" w="med" len="med"/>
            </a:ln>
          </p:spPr>
          <p:txBody>
            <a:bodyPr/>
            <a:lstStyle/>
            <a:p>
              <a:endParaRPr lang="en-CA" dirty="0"/>
            </a:p>
          </p:txBody>
        </p:sp>
        <p:sp>
          <p:nvSpPr>
            <p:cNvPr id="23581" name="Line 29"/>
            <p:cNvSpPr>
              <a:spLocks noChangeShapeType="1"/>
            </p:cNvSpPr>
            <p:nvPr/>
          </p:nvSpPr>
          <p:spPr bwMode="auto">
            <a:xfrm>
              <a:off x="8403" y="1810"/>
              <a:ext cx="0" cy="450"/>
            </a:xfrm>
            <a:prstGeom prst="line">
              <a:avLst/>
            </a:prstGeom>
            <a:noFill/>
            <a:ln w="9525">
              <a:solidFill>
                <a:srgbClr val="000000"/>
              </a:solidFill>
              <a:round/>
              <a:headEnd/>
              <a:tailEnd type="triangle" w="med" len="med"/>
            </a:ln>
          </p:spPr>
          <p:txBody>
            <a:bodyPr/>
            <a:lstStyle/>
            <a:p>
              <a:endParaRPr lang="en-CA" dirty="0"/>
            </a:p>
          </p:txBody>
        </p:sp>
      </p:grpSp>
      <p:sp>
        <p:nvSpPr>
          <p:cNvPr id="23582" name="Rectangle 30"/>
          <p:cNvSpPr>
            <a:spLocks noChangeArrowheads="1"/>
          </p:cNvSpPr>
          <p:nvPr/>
        </p:nvSpPr>
        <p:spPr bwMode="auto">
          <a:xfrm>
            <a:off x="609600" y="525463"/>
            <a:ext cx="8305800" cy="1019175"/>
          </a:xfrm>
          <a:prstGeom prst="rect">
            <a:avLst/>
          </a:prstGeom>
          <a:noFill/>
          <a:ln w="9525">
            <a:noFill/>
            <a:miter lim="800000"/>
            <a:headEnd/>
            <a:tailEnd/>
          </a:ln>
          <a:effectLst/>
        </p:spPr>
        <p:txBody>
          <a:bodyPr anchor="ctr">
            <a:spAutoFit/>
          </a:bodyPr>
          <a:lstStyle/>
          <a:p>
            <a:r>
              <a:rPr lang="en-US" sz="1200" b="1" dirty="0">
                <a:latin typeface="Times New Roman" pitchFamily="18" charset="0"/>
              </a:rPr>
              <a:t>FIGURE 1. An Emerging Model – Phase 4</a:t>
            </a:r>
          </a:p>
          <a:p>
            <a:endParaRPr lang="en-US" sz="1200" b="1" dirty="0">
              <a:latin typeface="Times New Roman" pitchFamily="18" charset="0"/>
            </a:endParaRPr>
          </a:p>
          <a:p>
            <a:r>
              <a:rPr lang="en-US" sz="1400" b="1" dirty="0">
                <a:latin typeface="Times New Roman" pitchFamily="18" charset="0"/>
              </a:rPr>
              <a:t>ENVIRONMENT                   POPULATION</a:t>
            </a:r>
            <a:r>
              <a:rPr lang="en-US" sz="900" dirty="0">
                <a:latin typeface="Times New Roman" pitchFamily="18" charset="0"/>
              </a:rPr>
              <a:t>                                                           </a:t>
            </a:r>
            <a:r>
              <a:rPr lang="en-US" sz="1400" b="1" dirty="0">
                <a:latin typeface="Times New Roman" pitchFamily="18" charset="0"/>
              </a:rPr>
              <a:t>HEALTH</a:t>
            </a:r>
            <a:r>
              <a:rPr lang="en-US" sz="900" dirty="0">
                <a:latin typeface="Times New Roman" pitchFamily="18" charset="0"/>
              </a:rPr>
              <a:t>	           </a:t>
            </a:r>
            <a:r>
              <a:rPr lang="en-US" sz="1400" b="1" dirty="0">
                <a:latin typeface="Times New Roman" pitchFamily="18" charset="0"/>
              </a:rPr>
              <a:t>OUTCOMES</a:t>
            </a:r>
          </a:p>
          <a:p>
            <a:r>
              <a:rPr lang="en-US" sz="900" dirty="0">
                <a:latin typeface="Times New Roman" pitchFamily="18" charset="0"/>
              </a:rPr>
              <a:t>									                                  </a:t>
            </a:r>
            <a:r>
              <a:rPr lang="en-US" sz="1400" b="1" dirty="0">
                <a:latin typeface="Times New Roman" pitchFamily="18" charset="0"/>
              </a:rPr>
              <a:t>CHARACTERISTICS</a:t>
            </a:r>
            <a:r>
              <a:rPr lang="en-US" sz="900" dirty="0">
                <a:latin typeface="Times New Roman" pitchFamily="18" charset="0"/>
              </a:rPr>
              <a:t> 		               </a:t>
            </a:r>
            <a:r>
              <a:rPr lang="en-US" sz="1400" b="1" dirty="0">
                <a:latin typeface="Times New Roman" pitchFamily="18" charset="0"/>
              </a:rPr>
              <a:t>BEHAVIOR</a:t>
            </a:r>
            <a:r>
              <a:rPr lang="en-US" sz="900" dirty="0">
                <a:latin typeface="Times New Roman" pitchFamily="18" charset="0"/>
              </a:rPr>
              <a:t> </a:t>
            </a:r>
          </a:p>
        </p:txBody>
      </p:sp>
      <p:sp>
        <p:nvSpPr>
          <p:cNvPr id="23583" name="Rectangle 31"/>
          <p:cNvSpPr>
            <a:spLocks noChangeArrowheads="1"/>
          </p:cNvSpPr>
          <p:nvPr/>
        </p:nvSpPr>
        <p:spPr bwMode="auto">
          <a:xfrm>
            <a:off x="228600" y="5829300"/>
            <a:ext cx="8769350" cy="549275"/>
          </a:xfrm>
          <a:prstGeom prst="rect">
            <a:avLst/>
          </a:prstGeom>
          <a:noFill/>
          <a:ln w="9525">
            <a:noFill/>
            <a:miter lim="800000"/>
            <a:headEnd/>
            <a:tailEnd/>
          </a:ln>
          <a:effectLst/>
        </p:spPr>
        <p:txBody>
          <a:bodyPr anchor="ctr">
            <a:spAutoFit/>
          </a:bodyPr>
          <a:lstStyle/>
          <a:p>
            <a:pPr indent="457200">
              <a:tabLst>
                <a:tab pos="0" algn="l"/>
              </a:tabLst>
            </a:pPr>
            <a:r>
              <a:rPr lang="en-US" sz="1000" b="1" dirty="0">
                <a:latin typeface="Times New Roman" pitchFamily="18" charset="0"/>
              </a:rPr>
              <a:t>(Andersen, 1995)</a:t>
            </a:r>
          </a:p>
          <a:p>
            <a:pPr indent="457200">
              <a:tabLst>
                <a:tab pos="0" algn="l"/>
              </a:tabLst>
            </a:pPr>
            <a:endParaRPr lang="en-US" sz="1000" b="1" dirty="0">
              <a:latin typeface="Times New Roman" pitchFamily="18" charset="0"/>
            </a:endParaRPr>
          </a:p>
          <a:p>
            <a:pPr indent="457200">
              <a:tabLst>
                <a:tab pos="0" algn="l"/>
              </a:tabLst>
            </a:pPr>
            <a:r>
              <a:rPr lang="en-US" sz="1000" b="1" dirty="0">
                <a:latin typeface="Times New Roman" pitchFamily="18" charset="0"/>
              </a:rPr>
              <a:t>Andersen, R. M. (1995). Revisiting the Behavioral Model and Access to Medical Care: Does it Matter? </a:t>
            </a:r>
            <a:r>
              <a:rPr lang="en-US" sz="1000" b="1" i="1" dirty="0">
                <a:latin typeface="Times New Roman" pitchFamily="18" charset="0"/>
              </a:rPr>
              <a:t>Journal of Health and Social Behavior, 36,</a:t>
            </a:r>
            <a:r>
              <a:rPr lang="en-US" sz="1000" b="1" dirty="0">
                <a:latin typeface="Times New Roman" pitchFamily="18" charset="0"/>
              </a:rPr>
              <a:t> 1-10.</a:t>
            </a:r>
          </a:p>
        </p:txBody>
      </p:sp>
      <p:sp>
        <p:nvSpPr>
          <p:cNvPr id="32" name="Date Placeholder 31"/>
          <p:cNvSpPr>
            <a:spLocks noGrp="1"/>
          </p:cNvSpPr>
          <p:nvPr>
            <p:ph type="dt" sz="half" idx="10"/>
          </p:nvPr>
        </p:nvSpPr>
        <p:spPr/>
        <p:txBody>
          <a:bodyPr/>
          <a:lstStyle/>
          <a:p>
            <a:fld id="{B3B8857F-B4E3-4C0B-A40F-578F91201373}" type="datetime1">
              <a:rPr lang="en-CA" smtClean="0"/>
              <a:pPr/>
              <a:t>10/04/2012</a:t>
            </a:fld>
            <a:endParaRPr lang="en-CA" dirty="0"/>
          </a:p>
        </p:txBody>
      </p:sp>
      <p:sp>
        <p:nvSpPr>
          <p:cNvPr id="33" name="Slide Number Placeholder 32"/>
          <p:cNvSpPr>
            <a:spLocks noGrp="1"/>
          </p:cNvSpPr>
          <p:nvPr>
            <p:ph type="sldNum" sz="quarter" idx="12"/>
          </p:nvPr>
        </p:nvSpPr>
        <p:spPr/>
        <p:txBody>
          <a:bodyPr/>
          <a:lstStyle/>
          <a:p>
            <a:fld id="{0AD1D163-6EE8-4673-852B-C8CE22CA6E3A}" type="slidenum">
              <a:rPr lang="en-CA" smtClean="0"/>
              <a:pPr/>
              <a:t>5</a:t>
            </a:fld>
            <a:endParaRPr lang="en-C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Figure 1. CIHR research cycle superimposed by the six opportunities to facilitate KT"/>
          <p:cNvPicPr>
            <a:picLocks noChangeAspect="1" noChangeArrowheads="1"/>
          </p:cNvPicPr>
          <p:nvPr/>
        </p:nvPicPr>
        <p:blipFill>
          <a:blip r:embed="rId2" cstate="print"/>
          <a:srcRect/>
          <a:stretch>
            <a:fillRect/>
          </a:stretch>
        </p:blipFill>
        <p:spPr bwMode="auto">
          <a:xfrm>
            <a:off x="467544" y="733425"/>
            <a:ext cx="8420100" cy="5647903"/>
          </a:xfrm>
          <a:prstGeom prst="rect">
            <a:avLst/>
          </a:prstGeom>
          <a:noFill/>
        </p:spPr>
      </p:pic>
      <p:sp>
        <p:nvSpPr>
          <p:cNvPr id="4" name="TextBox 3"/>
          <p:cNvSpPr txBox="1"/>
          <p:nvPr/>
        </p:nvSpPr>
        <p:spPr>
          <a:xfrm>
            <a:off x="1043608" y="188640"/>
            <a:ext cx="6552728" cy="369332"/>
          </a:xfrm>
          <a:prstGeom prst="rect">
            <a:avLst/>
          </a:prstGeom>
          <a:noFill/>
        </p:spPr>
        <p:txBody>
          <a:bodyPr wrap="square" rtlCol="0">
            <a:spAutoFit/>
          </a:bodyPr>
          <a:lstStyle/>
          <a:p>
            <a:r>
              <a:rPr lang="en-CA" dirty="0" smtClean="0"/>
              <a:t>CIHR Knowledge Translation Model (2010)</a:t>
            </a:r>
            <a:endParaRPr lang="en-CA" dirty="0"/>
          </a:p>
        </p:txBody>
      </p:sp>
      <p:sp>
        <p:nvSpPr>
          <p:cNvPr id="5" name="Date Placeholder 4"/>
          <p:cNvSpPr>
            <a:spLocks noGrp="1"/>
          </p:cNvSpPr>
          <p:nvPr>
            <p:ph type="dt" sz="half" idx="10"/>
          </p:nvPr>
        </p:nvSpPr>
        <p:spPr/>
        <p:txBody>
          <a:bodyPr/>
          <a:lstStyle/>
          <a:p>
            <a:fld id="{E5FA3E65-3EEC-40A9-96A6-C566C6B839A4}" type="datetime1">
              <a:rPr lang="en-CA" smtClean="0"/>
              <a:pPr/>
              <a:t>10/04/2012</a:t>
            </a:fld>
            <a:endParaRPr lang="en-CA" dirty="0"/>
          </a:p>
        </p:txBody>
      </p:sp>
      <p:sp>
        <p:nvSpPr>
          <p:cNvPr id="6" name="Slide Number Placeholder 5"/>
          <p:cNvSpPr>
            <a:spLocks noGrp="1"/>
          </p:cNvSpPr>
          <p:nvPr>
            <p:ph type="sldNum" sz="quarter" idx="12"/>
          </p:nvPr>
        </p:nvSpPr>
        <p:spPr/>
        <p:txBody>
          <a:bodyPr/>
          <a:lstStyle/>
          <a:p>
            <a:fld id="{0AD1D163-6EE8-4673-852B-C8CE22CA6E3A}" type="slidenum">
              <a:rPr lang="en-CA" smtClean="0"/>
              <a:pPr/>
              <a:t>6</a:t>
            </a:fld>
            <a:endParaRPr lang="en-C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My perspectives</a:t>
            </a:r>
            <a:endParaRPr lang="en-CA" dirty="0"/>
          </a:p>
        </p:txBody>
      </p:sp>
      <p:sp>
        <p:nvSpPr>
          <p:cNvPr id="3" name="Content Placeholder 2"/>
          <p:cNvSpPr>
            <a:spLocks noGrp="1"/>
          </p:cNvSpPr>
          <p:nvPr>
            <p:ph idx="1"/>
          </p:nvPr>
        </p:nvSpPr>
        <p:spPr/>
        <p:txBody>
          <a:bodyPr>
            <a:normAutofit/>
          </a:bodyPr>
          <a:lstStyle/>
          <a:p>
            <a:r>
              <a:rPr lang="en-CA" dirty="0" smtClean="0"/>
              <a:t>The biggest challenge is relevance</a:t>
            </a:r>
          </a:p>
          <a:p>
            <a:pPr lvl="1"/>
            <a:r>
              <a:rPr lang="en-CA" dirty="0" smtClean="0"/>
              <a:t>Lack of agreement that there are problems with significant consequences for many and that this is worth studying</a:t>
            </a:r>
          </a:p>
          <a:p>
            <a:pPr lvl="1"/>
            <a:r>
              <a:rPr lang="en-CA" dirty="0" smtClean="0"/>
              <a:t>What is meant by multicultural – does it stop at immigrants? And when do immigrants stop being immigrants? </a:t>
            </a:r>
          </a:p>
          <a:p>
            <a:pPr lvl="1"/>
            <a:r>
              <a:rPr lang="en-CA" dirty="0" smtClean="0"/>
              <a:t>Limited engagement with other disciplines/professions</a:t>
            </a:r>
          </a:p>
          <a:p>
            <a:pPr lvl="1"/>
            <a:r>
              <a:rPr lang="en-CA" dirty="0" smtClean="0"/>
              <a:t>Families and communities today and in future?</a:t>
            </a:r>
          </a:p>
          <a:p>
            <a:endParaRPr lang="en-CA" dirty="0"/>
          </a:p>
        </p:txBody>
      </p:sp>
      <p:sp>
        <p:nvSpPr>
          <p:cNvPr id="4" name="Date Placeholder 3"/>
          <p:cNvSpPr>
            <a:spLocks noGrp="1"/>
          </p:cNvSpPr>
          <p:nvPr>
            <p:ph type="dt" sz="half" idx="10"/>
          </p:nvPr>
        </p:nvSpPr>
        <p:spPr/>
        <p:txBody>
          <a:bodyPr/>
          <a:lstStyle/>
          <a:p>
            <a:fld id="{5B108336-C107-4332-AFB1-F4455083E052}" type="datetime1">
              <a:rPr lang="en-CA" smtClean="0"/>
              <a:pPr/>
              <a:t>10/04/2012</a:t>
            </a:fld>
            <a:endParaRPr lang="en-CA" dirty="0"/>
          </a:p>
        </p:txBody>
      </p:sp>
      <p:sp>
        <p:nvSpPr>
          <p:cNvPr id="5" name="Slide Number Placeholder 4"/>
          <p:cNvSpPr>
            <a:spLocks noGrp="1"/>
          </p:cNvSpPr>
          <p:nvPr>
            <p:ph type="sldNum" sz="quarter" idx="12"/>
          </p:nvPr>
        </p:nvSpPr>
        <p:spPr/>
        <p:txBody>
          <a:bodyPr/>
          <a:lstStyle/>
          <a:p>
            <a:fld id="{0AD1D163-6EE8-4673-852B-C8CE22CA6E3A}" type="slidenum">
              <a:rPr lang="en-CA" smtClean="0"/>
              <a:pPr/>
              <a:t>7</a:t>
            </a:fld>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Consider commonalities with population at large</a:t>
            </a:r>
            <a:endParaRPr lang="en-CA" dirty="0"/>
          </a:p>
        </p:txBody>
      </p:sp>
      <p:sp>
        <p:nvSpPr>
          <p:cNvPr id="3" name="Content Placeholder 2"/>
          <p:cNvSpPr>
            <a:spLocks noGrp="1"/>
          </p:cNvSpPr>
          <p:nvPr>
            <p:ph idx="1"/>
          </p:nvPr>
        </p:nvSpPr>
        <p:spPr>
          <a:xfrm>
            <a:off x="1435608" y="2132856"/>
            <a:ext cx="7498080" cy="4115544"/>
          </a:xfrm>
        </p:spPr>
        <p:txBody>
          <a:bodyPr/>
          <a:lstStyle/>
          <a:p>
            <a:r>
              <a:rPr lang="en-CA" dirty="0" smtClean="0"/>
              <a:t>Poverty masks other variables</a:t>
            </a:r>
          </a:p>
          <a:p>
            <a:r>
              <a:rPr lang="en-CA" dirty="0" smtClean="0"/>
              <a:t>Women more likely to live in poverty and to remain in poverty longer than men</a:t>
            </a:r>
          </a:p>
          <a:p>
            <a:r>
              <a:rPr lang="en-CA" dirty="0" smtClean="0"/>
              <a:t>Most women become parents which also increases poverty in the early years</a:t>
            </a:r>
            <a:endParaRPr lang="en-CA" dirty="0"/>
          </a:p>
        </p:txBody>
      </p:sp>
      <p:sp>
        <p:nvSpPr>
          <p:cNvPr id="4" name="Date Placeholder 3"/>
          <p:cNvSpPr>
            <a:spLocks noGrp="1"/>
          </p:cNvSpPr>
          <p:nvPr>
            <p:ph type="dt" sz="half" idx="10"/>
          </p:nvPr>
        </p:nvSpPr>
        <p:spPr/>
        <p:txBody>
          <a:bodyPr/>
          <a:lstStyle/>
          <a:p>
            <a:fld id="{1F5633E0-4E9B-4306-9460-C8CD9FC74885}" type="datetime1">
              <a:rPr lang="en-CA" smtClean="0"/>
              <a:pPr/>
              <a:t>10/04/2012</a:t>
            </a:fld>
            <a:endParaRPr lang="en-CA" dirty="0"/>
          </a:p>
        </p:txBody>
      </p:sp>
      <p:sp>
        <p:nvSpPr>
          <p:cNvPr id="5" name="Slide Number Placeholder 4"/>
          <p:cNvSpPr>
            <a:spLocks noGrp="1"/>
          </p:cNvSpPr>
          <p:nvPr>
            <p:ph type="sldNum" sz="quarter" idx="12"/>
          </p:nvPr>
        </p:nvSpPr>
        <p:spPr/>
        <p:txBody>
          <a:bodyPr/>
          <a:lstStyle/>
          <a:p>
            <a:fld id="{0AD1D163-6EE8-4673-852B-C8CE22CA6E3A}" type="slidenum">
              <a:rPr lang="en-CA" smtClean="0"/>
              <a:pPr/>
              <a:t>8</a:t>
            </a:fld>
            <a:endParaRPr lang="en-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Why does relevance matter? </a:t>
            </a:r>
            <a:endParaRPr lang="en-CA" dirty="0"/>
          </a:p>
        </p:txBody>
      </p:sp>
      <p:sp>
        <p:nvSpPr>
          <p:cNvPr id="3" name="Content Placeholder 2"/>
          <p:cNvSpPr>
            <a:spLocks noGrp="1"/>
          </p:cNvSpPr>
          <p:nvPr>
            <p:ph idx="1"/>
          </p:nvPr>
        </p:nvSpPr>
        <p:spPr>
          <a:xfrm>
            <a:off x="1435608" y="1977752"/>
            <a:ext cx="7498080" cy="4331568"/>
          </a:xfrm>
        </p:spPr>
        <p:txBody>
          <a:bodyPr/>
          <a:lstStyle/>
          <a:p>
            <a:r>
              <a:rPr lang="en-CA" dirty="0" smtClean="0"/>
              <a:t>Funding</a:t>
            </a:r>
          </a:p>
          <a:p>
            <a:r>
              <a:rPr lang="en-CA" dirty="0" smtClean="0"/>
              <a:t>Support to complete research </a:t>
            </a:r>
          </a:p>
          <a:p>
            <a:r>
              <a:rPr lang="en-CA" dirty="0" smtClean="0"/>
              <a:t>Enhanced potential for action based on results/findings</a:t>
            </a:r>
          </a:p>
          <a:p>
            <a:r>
              <a:rPr lang="en-CA" dirty="0" smtClean="0"/>
              <a:t>Sustainability</a:t>
            </a:r>
          </a:p>
          <a:p>
            <a:pPr>
              <a:buNone/>
            </a:pPr>
            <a:endParaRPr lang="en-CA" dirty="0"/>
          </a:p>
        </p:txBody>
      </p:sp>
      <p:sp>
        <p:nvSpPr>
          <p:cNvPr id="4" name="Date Placeholder 3"/>
          <p:cNvSpPr>
            <a:spLocks noGrp="1"/>
          </p:cNvSpPr>
          <p:nvPr>
            <p:ph type="dt" sz="half" idx="10"/>
          </p:nvPr>
        </p:nvSpPr>
        <p:spPr/>
        <p:txBody>
          <a:bodyPr/>
          <a:lstStyle/>
          <a:p>
            <a:fld id="{FD18F288-79D8-4953-AC76-73BC5084E37C}" type="datetime1">
              <a:rPr lang="en-CA" smtClean="0"/>
              <a:pPr/>
              <a:t>10/04/2012</a:t>
            </a:fld>
            <a:endParaRPr lang="en-CA" dirty="0"/>
          </a:p>
        </p:txBody>
      </p:sp>
      <p:sp>
        <p:nvSpPr>
          <p:cNvPr id="5" name="Slide Number Placeholder 4"/>
          <p:cNvSpPr>
            <a:spLocks noGrp="1"/>
          </p:cNvSpPr>
          <p:nvPr>
            <p:ph type="sldNum" sz="quarter" idx="12"/>
          </p:nvPr>
        </p:nvSpPr>
        <p:spPr/>
        <p:txBody>
          <a:bodyPr/>
          <a:lstStyle/>
          <a:p>
            <a:fld id="{0AD1D163-6EE8-4673-852B-C8CE22CA6E3A}" type="slidenum">
              <a:rPr lang="en-CA" smtClean="0"/>
              <a:pPr/>
              <a:t>9</a:t>
            </a:fld>
            <a:endParaRPr lang="en-C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94</TotalTime>
  <Words>455</Words>
  <Application>Microsoft Office PowerPoint</Application>
  <PresentationFormat>On-screen Show (4:3)</PresentationFormat>
  <Paragraphs>119</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Solstice</vt:lpstr>
      <vt:lpstr>OMHARN  Women's Health Panel </vt:lpstr>
      <vt:lpstr>Goals</vt:lpstr>
      <vt:lpstr>Objectives</vt:lpstr>
      <vt:lpstr>Question 1</vt:lpstr>
      <vt:lpstr>Slide 5</vt:lpstr>
      <vt:lpstr>Slide 6</vt:lpstr>
      <vt:lpstr>My perspectives</vt:lpstr>
      <vt:lpstr>Consider commonalities with population at large</vt:lpstr>
      <vt:lpstr>Why does relevance matter? </vt:lpstr>
      <vt:lpstr>Question 2</vt:lpstr>
      <vt:lpstr>Response</vt:lpstr>
      <vt:lpstr>Response cont’d</vt:lpstr>
      <vt:lpstr>Slide 13</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OMHARN  Womens Health Panel</dc:title>
  <dc:creator>Olive Wahoush</dc:creator>
  <cp:lastModifiedBy>RESLB</cp:lastModifiedBy>
  <cp:revision>12</cp:revision>
  <dcterms:created xsi:type="dcterms:W3CDTF">2012-03-17T02:36:26Z</dcterms:created>
  <dcterms:modified xsi:type="dcterms:W3CDTF">2012-04-10T18:05:30Z</dcterms:modified>
</cp:coreProperties>
</file>