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ms-office.legacyDiagramTex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2"/>
  </p:notesMasterIdLst>
  <p:handoutMasterIdLst>
    <p:handoutMasterId r:id="rId33"/>
  </p:handoutMasterIdLst>
  <p:sldIdLst>
    <p:sldId id="269" r:id="rId2"/>
    <p:sldId id="291" r:id="rId3"/>
    <p:sldId id="293" r:id="rId4"/>
    <p:sldId id="292" r:id="rId5"/>
    <p:sldId id="270" r:id="rId6"/>
    <p:sldId id="298" r:id="rId7"/>
    <p:sldId id="294" r:id="rId8"/>
    <p:sldId id="297" r:id="rId9"/>
    <p:sldId id="299" r:id="rId10"/>
    <p:sldId id="300" r:id="rId11"/>
    <p:sldId id="296" r:id="rId12"/>
    <p:sldId id="271" r:id="rId13"/>
    <p:sldId id="272" r:id="rId14"/>
    <p:sldId id="274" r:id="rId15"/>
    <p:sldId id="275" r:id="rId16"/>
    <p:sldId id="276" r:id="rId17"/>
    <p:sldId id="279" r:id="rId18"/>
    <p:sldId id="280" r:id="rId19"/>
    <p:sldId id="277" r:id="rId20"/>
    <p:sldId id="281" r:id="rId21"/>
    <p:sldId id="282" r:id="rId22"/>
    <p:sldId id="284" r:id="rId23"/>
    <p:sldId id="286" r:id="rId24"/>
    <p:sldId id="264" r:id="rId25"/>
    <p:sldId id="287" r:id="rId26"/>
    <p:sldId id="288" r:id="rId27"/>
    <p:sldId id="289" r:id="rId28"/>
    <p:sldId id="290" r:id="rId29"/>
    <p:sldId id="260" r:id="rId30"/>
    <p:sldId id="267"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microsoft.com/office/2006/relationships/legacyDocTextInfo" Target="legacyDocTextInfo.bin"/><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7" Type="http://schemas.microsoft.com/office/2006/relationships/legacyDiagramText" Target="legacyDiagramText7.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2E523AAA-459F-45D9-99B4-47C51E476940}" type="datetimeFigureOut">
              <a:rPr lang="en-CA"/>
              <a:pPr>
                <a:defRPr/>
              </a:pPr>
              <a:t>10/04/2012</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A7529AB4-AECB-4B24-8355-D7473F57550F}" type="slidenum">
              <a:rPr lang="en-CA"/>
              <a:pPr>
                <a:defRPr/>
              </a:pPr>
              <a:t>‹#›</a:t>
            </a:fld>
            <a:endParaRPr lang="en-C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3379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925F9DE8-380E-4E27-B20E-8EC7D79F433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p:txBody>
          <a:bodyPr/>
          <a:lstStyle/>
          <a:p>
            <a:pPr>
              <a:defRPr/>
            </a:pPr>
            <a:fld id="{71BB0587-697D-4264-A20E-3B7382FC715C}" type="slidenum">
              <a:rPr lang="en-US"/>
              <a:pPr>
                <a:defRPr/>
              </a:pPr>
              <a:t>5</a:t>
            </a:fld>
            <a:endParaRPr lang="en-US"/>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r>
              <a:rPr lang="en-US" smtClean="0"/>
              <a:t>Immigration is a very important part of population growth in Canada.</a:t>
            </a:r>
            <a:endParaRPr lang="en-US" sz="900" smtClean="0"/>
          </a:p>
          <a:p>
            <a:pPr eaLnBrk="1" hangingPunct="1"/>
            <a:r>
              <a:rPr lang="en-US" smtClean="0"/>
              <a:t>Trends show:</a:t>
            </a:r>
          </a:p>
          <a:p>
            <a:pPr lvl="1" eaLnBrk="1" hangingPunct="1"/>
            <a:r>
              <a:rPr lang="en-US" sz="1000" smtClean="0">
                <a:solidFill>
                  <a:srgbClr val="FF0000"/>
                </a:solidFill>
              </a:rPr>
              <a:t>consistent increases in numbers, </a:t>
            </a:r>
          </a:p>
          <a:p>
            <a:pPr lvl="1" eaLnBrk="1" hangingPunct="1"/>
            <a:r>
              <a:rPr lang="en-US" sz="1000" smtClean="0">
                <a:solidFill>
                  <a:srgbClr val="FF0000"/>
                </a:solidFill>
              </a:rPr>
              <a:t>increasing diversity in source countries of immigrants</a:t>
            </a:r>
          </a:p>
          <a:p>
            <a:pPr lvl="1" eaLnBrk="1" hangingPunct="1"/>
            <a:r>
              <a:rPr lang="en-US" sz="1000" smtClean="0">
                <a:solidFill>
                  <a:srgbClr val="FF0000"/>
                </a:solidFill>
              </a:rPr>
              <a:t>increased numbers of visible minorities.</a:t>
            </a:r>
            <a:r>
              <a:rPr lang="en-US" sz="1000" smtClean="0"/>
              <a:t> </a:t>
            </a:r>
          </a:p>
          <a:p>
            <a:pPr eaLnBrk="1" hangingPunct="1"/>
            <a:r>
              <a:rPr lang="en-US" smtClean="0"/>
              <a:t>New cultures, languages and expectations to Canadian health care settings. </a:t>
            </a:r>
          </a:p>
          <a:p>
            <a:pPr eaLnBrk="1" hangingPunct="1"/>
            <a:r>
              <a:rPr lang="en-US" smtClean="0"/>
              <a:t>More than 20% of recent immigrants are children</a:t>
            </a:r>
            <a:r>
              <a:rPr lang="en-US" sz="1000" smtClean="0"/>
              <a:t>.</a:t>
            </a:r>
          </a:p>
          <a:p>
            <a:pPr eaLnBrk="1" hangingPunct="1"/>
            <a:r>
              <a:rPr lang="en-US" smtClean="0"/>
              <a:t>CLAIMANTS   do not have the same rights as refugees and are temporary residents</a:t>
            </a:r>
          </a:p>
          <a:p>
            <a:pPr eaLnBrk="1" hangingPunct="1"/>
            <a:endParaRPr lang="en-US" sz="16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p:txBody>
          <a:bodyPr/>
          <a:lstStyle/>
          <a:p>
            <a:pPr>
              <a:defRPr/>
            </a:pPr>
            <a:fld id="{73C03CAB-1D8F-422C-84B5-D1D0E4F2328F}" type="slidenum">
              <a:rPr lang="en-US"/>
              <a:pPr>
                <a:defRPr/>
              </a:pPr>
              <a:t>20</a:t>
            </a:fld>
            <a:endParaRPr lang="en-US"/>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CA" smtClean="0"/>
              <a:t>Language to explain, clarify confirm and complain?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p:txBody>
          <a:bodyPr/>
          <a:lstStyle/>
          <a:p>
            <a:pPr>
              <a:defRPr/>
            </a:pPr>
            <a:fld id="{F35D7AD8-CB66-4925-B048-279EA0DB7E93}" type="slidenum">
              <a:rPr lang="en-US"/>
              <a:pPr>
                <a:defRPr/>
              </a:pPr>
              <a:t>21</a:t>
            </a:fld>
            <a:endParaRPr lang="en-US"/>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CA" smtClean="0"/>
              <a:t>For example, few agencies prepared their staff to work with ethnically diverse populations and none had preparation for working with refugees and asylum seekers. Furthermore although language barriers, were the most commonly reported difficulty identified by providers and few agencies provided professional interpreter support.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p:txBody>
          <a:bodyPr/>
          <a:lstStyle/>
          <a:p>
            <a:pPr>
              <a:defRPr/>
            </a:pPr>
            <a:fld id="{277281CF-E5B6-4E0F-8545-7318446EB0AB}" type="slidenum">
              <a:rPr lang="en-US"/>
              <a:pPr>
                <a:defRPr/>
              </a:pPr>
              <a:t>11</a:t>
            </a:fld>
            <a:endParaRPr lang="en-US"/>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CA"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p:txBody>
          <a:bodyPr/>
          <a:lstStyle/>
          <a:p>
            <a:pPr>
              <a:defRPr/>
            </a:pPr>
            <a:fld id="{3A856694-859C-4BAE-A1D5-CAA1FBD9886B}" type="slidenum">
              <a:rPr lang="en-US"/>
              <a:pPr>
                <a:defRPr/>
              </a:pPr>
              <a:t>12</a:t>
            </a:fld>
            <a:endParaRPr lang="en-US"/>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CA"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p:txBody>
          <a:bodyPr/>
          <a:lstStyle/>
          <a:p>
            <a:pPr>
              <a:defRPr/>
            </a:pPr>
            <a:fld id="{F8EF0257-D0D0-4251-8D3A-F988D5000F6D}" type="slidenum">
              <a:rPr lang="en-US"/>
              <a:pPr>
                <a:defRPr/>
              </a:pPr>
              <a:t>13</a:t>
            </a:fld>
            <a:endParaRPr lang="en-US"/>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en-US" smtClean="0"/>
              <a:t>Information about the study population most often did not distinguish refugees and almost none included refugee claimants. </a:t>
            </a:r>
          </a:p>
          <a:p>
            <a:pPr eaLnBrk="1" hangingPunct="1"/>
            <a:r>
              <a:rPr lang="en-US" smtClean="0"/>
              <a:t>Often ethno-racial focus on single group and findings related primarily to the group rather than broader contexts and systems</a:t>
            </a:r>
          </a:p>
          <a:p>
            <a:pPr eaLnBrk="1" hangingPunct="1"/>
            <a:r>
              <a:rPr lang="en-US" smtClean="0"/>
              <a:t>Socio-economic environment: High proportion of children  living in low income (Hamilton 23% vs Ontario 17%).</a:t>
            </a:r>
          </a:p>
          <a:p>
            <a:pPr eaLnBrk="1" hangingPunct="1"/>
            <a:endParaRPr lang="en-US" smtClean="0"/>
          </a:p>
          <a:p>
            <a:pPr eaLnBrk="1" hangingPunct="1"/>
            <a:r>
              <a:rPr lang="en-US" smtClean="0"/>
              <a:t>Provider agencies included:  13 primary health care providers  &amp; 7 settlement support agencies</a:t>
            </a:r>
          </a:p>
          <a:p>
            <a:pPr eaLnBrk="1" hangingPunct="1">
              <a:spcBef>
                <a:spcPct val="0"/>
              </a:spcBef>
            </a:pPr>
            <a:r>
              <a:rPr lang="en-US" smtClean="0"/>
              <a:t>total of 55 mothers participated in this study:</a:t>
            </a:r>
          </a:p>
          <a:p>
            <a:pPr lvl="1" eaLnBrk="1" hangingPunct="1">
              <a:spcBef>
                <a:spcPct val="0"/>
              </a:spcBef>
            </a:pPr>
            <a:r>
              <a:rPr lang="en-US" smtClean="0"/>
              <a:t>in one of three focus groups</a:t>
            </a:r>
            <a:r>
              <a:rPr lang="en-US" sz="1400" smtClean="0"/>
              <a:t> </a:t>
            </a:r>
            <a:r>
              <a:rPr lang="en-US" sz="1000" smtClean="0"/>
              <a:t>(n = 22)</a:t>
            </a:r>
            <a:r>
              <a:rPr lang="en-US" sz="1400" smtClean="0"/>
              <a:t>    </a:t>
            </a:r>
            <a:r>
              <a:rPr lang="en-US" smtClean="0"/>
              <a:t>or/ </a:t>
            </a:r>
          </a:p>
          <a:p>
            <a:pPr lvl="1" eaLnBrk="1" hangingPunct="1">
              <a:spcBef>
                <a:spcPct val="0"/>
              </a:spcBef>
            </a:pPr>
            <a:r>
              <a:rPr lang="en-US" smtClean="0"/>
              <a:t>in semi structured interviews</a:t>
            </a:r>
            <a:r>
              <a:rPr lang="en-US" sz="1400" smtClean="0"/>
              <a:t> </a:t>
            </a:r>
            <a:r>
              <a:rPr lang="en-US" sz="1000" smtClean="0"/>
              <a:t>(n = 33)</a:t>
            </a:r>
            <a:endParaRPr lang="en-US" sz="1400" smtClean="0"/>
          </a:p>
          <a:p>
            <a:pPr eaLnBrk="1" hangingPunct="1"/>
            <a:endParaRPr lang="en-US" smtClean="0"/>
          </a:p>
          <a:p>
            <a:pPr eaLnBrk="1" hangingPunct="1"/>
            <a:endParaRPr lang="en-US" smtClean="0"/>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p:txBody>
          <a:bodyPr/>
          <a:lstStyle/>
          <a:p>
            <a:pPr>
              <a:defRPr/>
            </a:pPr>
            <a:fld id="{6532792A-0446-4D3F-9516-1327B63A92E2}" type="slidenum">
              <a:rPr lang="en-US"/>
              <a:pPr>
                <a:defRPr/>
              </a:pPr>
              <a:t>15</a:t>
            </a:fld>
            <a:endParaRPr lang="en-US"/>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CA"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p:txBody>
          <a:bodyPr/>
          <a:lstStyle/>
          <a:p>
            <a:pPr>
              <a:defRPr/>
            </a:pPr>
            <a:fld id="{395FF43A-522E-4382-B04A-716B7C6191C3}" type="slidenum">
              <a:rPr lang="en-US"/>
              <a:pPr>
                <a:defRPr/>
              </a:pPr>
              <a:t>16</a:t>
            </a:fld>
            <a:endParaRPr lang="en-US"/>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lvl="1" eaLnBrk="1" hangingPunct="1"/>
            <a:r>
              <a:rPr lang="en-US" smtClean="0">
                <a:solidFill>
                  <a:srgbClr val="FF0000"/>
                </a:solidFill>
              </a:rPr>
              <a:t> +ve</a:t>
            </a:r>
          </a:p>
          <a:p>
            <a:pPr lvl="1" eaLnBrk="1" hangingPunct="1"/>
            <a:r>
              <a:rPr lang="en-US" smtClean="0">
                <a:solidFill>
                  <a:srgbClr val="FF0000"/>
                </a:solidFill>
              </a:rPr>
              <a:t>many appreciated the samples of medications</a:t>
            </a:r>
          </a:p>
          <a:p>
            <a:pPr lvl="1" eaLnBrk="1" hangingPunct="1"/>
            <a:r>
              <a:rPr lang="en-US" smtClean="0">
                <a:solidFill>
                  <a:srgbClr val="FF0000"/>
                </a:solidFill>
              </a:rPr>
              <a:t>the attention of well educated professionals</a:t>
            </a:r>
          </a:p>
          <a:p>
            <a:pPr lvl="1" eaLnBrk="1" hangingPunct="1"/>
            <a:endParaRPr lang="en-US" smtClean="0">
              <a:solidFill>
                <a:srgbClr val="FF0000"/>
              </a:solidFill>
            </a:endParaRPr>
          </a:p>
          <a:p>
            <a:pPr lvl="1" eaLnBrk="1" hangingPunct="1"/>
            <a:r>
              <a:rPr lang="en-US" smtClean="0">
                <a:solidFill>
                  <a:srgbClr val="FF0000"/>
                </a:solidFill>
              </a:rPr>
              <a:t>-ve</a:t>
            </a:r>
          </a:p>
          <a:p>
            <a:pPr lvl="1" eaLnBrk="1" hangingPunct="1"/>
            <a:r>
              <a:rPr lang="en-US" smtClean="0">
                <a:solidFill>
                  <a:srgbClr val="FF0000"/>
                </a:solidFill>
              </a:rPr>
              <a:t>such as needing to pay a fee before their sick child could be seen</a:t>
            </a:r>
          </a:p>
          <a:p>
            <a:pPr lvl="1" eaLnBrk="1" hangingPunct="1"/>
            <a:r>
              <a:rPr lang="en-US" smtClean="0">
                <a:solidFill>
                  <a:srgbClr val="FF0000"/>
                </a:solidFill>
              </a:rPr>
              <a:t> encountering racist behaviour.</a:t>
            </a:r>
          </a:p>
          <a:p>
            <a:pPr lvl="1" eaLnBrk="1" hangingPunct="1"/>
            <a:endParaRPr lang="en-US" smtClean="0">
              <a:solidFill>
                <a:srgbClr val="FF0000"/>
              </a:solidFill>
            </a:endParaRPr>
          </a:p>
          <a:p>
            <a:pPr lvl="1" eaLnBrk="1" hangingPunct="1"/>
            <a:r>
              <a:rPr lang="en-US" smtClean="0">
                <a:solidFill>
                  <a:srgbClr val="FF0000"/>
                </a:solidFill>
              </a:rPr>
              <a:t>Costs</a:t>
            </a:r>
          </a:p>
          <a:p>
            <a:pPr lvl="1" eaLnBrk="1" hangingPunct="1"/>
            <a:r>
              <a:rPr lang="en-US" smtClean="0">
                <a:solidFill>
                  <a:srgbClr val="FF0000"/>
                </a:solidFill>
              </a:rPr>
              <a:t>contributed to difficult decisions about meals or medications.</a:t>
            </a:r>
          </a:p>
          <a:p>
            <a:pPr eaLnBrk="1" hangingPunct="1"/>
            <a:r>
              <a:rPr lang="en-US" sz="1400" smtClean="0"/>
              <a:t>mothers missing meals </a:t>
            </a:r>
          </a:p>
          <a:p>
            <a:pPr lvl="1" eaLnBrk="1" hangingPunct="1"/>
            <a:r>
              <a:rPr lang="en-US" sz="1400" smtClean="0"/>
              <a:t>Refugee claimants 68% vs Refugees 36%</a:t>
            </a:r>
          </a:p>
          <a:p>
            <a:pPr lvl="1" eaLnBrk="1" hangingPunct="1"/>
            <a:endParaRPr lang="en-US" smtClean="0">
              <a:solidFill>
                <a:srgbClr val="FF0000"/>
              </a:solidFill>
            </a:endParaRPr>
          </a:p>
          <a:p>
            <a:pPr lvl="1" eaLnBrk="1" hangingPunct="1"/>
            <a:r>
              <a:rPr lang="en-US" smtClean="0">
                <a:solidFill>
                  <a:srgbClr val="FF0000"/>
                </a:solidFill>
              </a:rPr>
              <a:t>Unmet needs</a:t>
            </a:r>
          </a:p>
          <a:p>
            <a:pPr lvl="1" eaLnBrk="1" hangingPunct="1"/>
            <a:r>
              <a:rPr lang="en-US" smtClean="0">
                <a:solidFill>
                  <a:srgbClr val="FF0000"/>
                </a:solidFill>
              </a:rPr>
              <a:t>Enablers are important to support access to health care when needed; eight mothers reported experiences where they were not able to get health care for their child when it was needed. </a:t>
            </a:r>
          </a:p>
          <a:p>
            <a:pPr eaLnBrk="1" hangingPunct="1"/>
            <a:endParaRPr lang="en-US" smtClean="0"/>
          </a:p>
          <a:p>
            <a:pPr lvl="1" eaLnBrk="1" hangingPunct="1"/>
            <a:endParaRPr lang="en-US" smtClean="0">
              <a:solidFill>
                <a:srgbClr val="FF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p:txBody>
          <a:bodyPr/>
          <a:lstStyle/>
          <a:p>
            <a:pPr>
              <a:defRPr/>
            </a:pPr>
            <a:fld id="{CAD235F9-A615-4845-B010-A5B9DD05BAA8}" type="slidenum">
              <a:rPr lang="en-US"/>
              <a:pPr>
                <a:defRPr/>
              </a:pPr>
              <a:t>17</a:t>
            </a:fld>
            <a:endParaRPr lang="en-US"/>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en-CA" smtClean="0"/>
              <a:t>A few settlement support agencies that also provide primary health care services. </a:t>
            </a:r>
          </a:p>
          <a:p>
            <a:pPr eaLnBrk="1" hangingPunct="1"/>
            <a:r>
              <a:rPr lang="en-CA" smtClean="0"/>
              <a:t>Agencies were identified from city directories, websites and primary health care agencies working with immigrant populations were named by local settlement agency staff. </a:t>
            </a:r>
          </a:p>
          <a:p>
            <a:pPr eaLnBrk="1" hangingPunct="1"/>
            <a:r>
              <a:rPr lang="en-CA" smtClean="0"/>
              <a:t>Leaders in each agency were approached for their consent to participate and were asked to nominate staff familiar with immigrant and refugee populations. </a:t>
            </a:r>
          </a:p>
          <a:p>
            <a:pPr eaLnBrk="1" hangingPunct="1"/>
            <a:r>
              <a:rPr lang="en-CA" smtClean="0"/>
              <a:t>Staff were asked for their consent to participate in a semi-structured interview. </a:t>
            </a:r>
          </a:p>
          <a:p>
            <a:pPr eaLnBrk="1" hangingPunct="1"/>
            <a:r>
              <a:rPr lang="en-CA" smtClean="0"/>
              <a:t>All interviews were arranged on site at a time convenient for the respondent and confidentiality measures were explained.</a:t>
            </a:r>
            <a:br>
              <a:rPr lang="en-CA" smtClean="0"/>
            </a:br>
            <a:r>
              <a:rPr lang="en-CA" smtClean="0"/>
              <a:t/>
            </a:r>
            <a:br>
              <a:rPr lang="en-CA" smtClean="0"/>
            </a:b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p:txBody>
          <a:bodyPr/>
          <a:lstStyle/>
          <a:p>
            <a:pPr>
              <a:defRPr/>
            </a:pPr>
            <a:fld id="{D11D8276-7751-45B7-BD13-8FD6B2B7FE5B}" type="slidenum">
              <a:rPr lang="en-US"/>
              <a:pPr>
                <a:defRPr/>
              </a:pPr>
              <a:t>18</a:t>
            </a:fld>
            <a:endParaRPr lang="en-US"/>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n-CA" smtClean="0"/>
              <a:t>Results:</a:t>
            </a:r>
            <a:br>
              <a:rPr lang="en-CA" smtClean="0"/>
            </a:br>
            <a:r>
              <a:rPr lang="en-CA" smtClean="0"/>
              <a:t>Front line staff representing 20 agencies were interviewed about their experiences working with refugee and asylum seeking families. Details about characteristics of each primary health care agency were obtained. Provider perspectives included information about perceived needs of refugee and asylum seeking families, availability of child health specific expertise,  access to services, primary health team structure, interpreter supports and challenges faced by these families.  Providers also shared that they rarely know who among their patients are refugees or asylum seekers, a few stated they had witnessed or knew of incidents of discrimination by health care providers. Primary health care providers also reported that they had no preparation for working with culturally diverse populations and worried that their intentions may be misunderstood.</a:t>
            </a:r>
            <a:br>
              <a:rPr lang="en-CA" smtClean="0"/>
            </a:br>
            <a:r>
              <a:rPr lang="en-CA" smtClean="0"/>
              <a:t/>
            </a:r>
            <a:br>
              <a:rPr lang="en-CA" smtClean="0"/>
            </a:b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p:txBody>
          <a:bodyPr/>
          <a:lstStyle/>
          <a:p>
            <a:pPr>
              <a:defRPr/>
            </a:pPr>
            <a:fld id="{CF3647F0-42FF-450C-AD4C-AAAEDEF0CFFD}" type="slidenum">
              <a:rPr lang="en-US"/>
              <a:pPr>
                <a:defRPr/>
              </a:pPr>
              <a:t>19</a:t>
            </a:fld>
            <a:endParaRPr lang="en-US"/>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CA"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mu_son_logo_colour"/>
          <p:cNvPicPr>
            <a:picLocks noChangeAspect="1" noChangeArrowheads="1"/>
          </p:cNvPicPr>
          <p:nvPr/>
        </p:nvPicPr>
        <p:blipFill>
          <a:blip r:embed="rId2" cstate="print"/>
          <a:srcRect/>
          <a:stretch>
            <a:fillRect/>
          </a:stretch>
        </p:blipFill>
        <p:spPr bwMode="auto">
          <a:xfrm>
            <a:off x="152400" y="206375"/>
            <a:ext cx="1955800" cy="1362075"/>
          </a:xfrm>
          <a:prstGeom prst="rect">
            <a:avLst/>
          </a:prstGeom>
          <a:noFill/>
          <a:ln w="9525">
            <a:noFill/>
            <a:miter lim="800000"/>
            <a:headEnd/>
            <a:tailEnd/>
          </a:ln>
        </p:spPr>
      </p:pic>
      <p:grpSp>
        <p:nvGrpSpPr>
          <p:cNvPr id="5" name="Group 21"/>
          <p:cNvGrpSpPr>
            <a:grpSpLocks/>
          </p:cNvGrpSpPr>
          <p:nvPr/>
        </p:nvGrpSpPr>
        <p:grpSpPr bwMode="auto">
          <a:xfrm>
            <a:off x="0" y="1752600"/>
            <a:ext cx="381000" cy="1389063"/>
            <a:chOff x="0" y="1104"/>
            <a:chExt cx="240" cy="875"/>
          </a:xfrm>
        </p:grpSpPr>
        <p:sp>
          <p:nvSpPr>
            <p:cNvPr id="6" name="Rectangle 9"/>
            <p:cNvSpPr>
              <a:spLocks noChangeArrowheads="1"/>
            </p:cNvSpPr>
            <p:nvPr userDrawn="1"/>
          </p:nvSpPr>
          <p:spPr bwMode="auto">
            <a:xfrm>
              <a:off x="0" y="1104"/>
              <a:ext cx="240" cy="875"/>
            </a:xfrm>
            <a:prstGeom prst="rect">
              <a:avLst/>
            </a:prstGeom>
            <a:solidFill>
              <a:srgbClr val="7F0140"/>
            </a:solidFill>
            <a:ln w="9525">
              <a:solidFill>
                <a:srgbClr val="7F0140"/>
              </a:solidFill>
              <a:miter lim="800000"/>
              <a:headEnd/>
              <a:tailEnd/>
            </a:ln>
            <a:effectLst/>
          </p:spPr>
          <p:txBody>
            <a:bodyPr wrap="none" anchor="ctr"/>
            <a:lstStyle/>
            <a:p>
              <a:pPr>
                <a:defRPr/>
              </a:pPr>
              <a:endParaRPr lang="en-US">
                <a:cs typeface="+mn-cs"/>
              </a:endParaRPr>
            </a:p>
          </p:txBody>
        </p:sp>
        <p:sp>
          <p:nvSpPr>
            <p:cNvPr id="7" name="Text Box 10"/>
            <p:cNvSpPr txBox="1">
              <a:spLocks noChangeArrowheads="1"/>
            </p:cNvSpPr>
            <p:nvPr userDrawn="1"/>
          </p:nvSpPr>
          <p:spPr bwMode="auto">
            <a:xfrm rot="10800000" flipH="1">
              <a:off x="34" y="1209"/>
              <a:ext cx="173" cy="663"/>
            </a:xfrm>
            <a:prstGeom prst="rect">
              <a:avLst/>
            </a:prstGeom>
            <a:noFill/>
            <a:ln w="9525">
              <a:noFill/>
              <a:miter lim="800000"/>
              <a:headEnd/>
              <a:tailEnd/>
            </a:ln>
            <a:effectLst/>
          </p:spPr>
          <p:txBody>
            <a:bodyPr vert="eaVert" lIns="0" tIns="0" rIns="0" bIns="0" anchor="ctr" anchorCtr="1">
              <a:spAutoFit/>
            </a:bodyPr>
            <a:lstStyle/>
            <a:p>
              <a:pPr>
                <a:spcBef>
                  <a:spcPct val="50000"/>
                </a:spcBef>
                <a:defRPr/>
              </a:pPr>
              <a:r>
                <a:rPr lang="en-US">
                  <a:solidFill>
                    <a:schemeClr val="bg1"/>
                  </a:solidFill>
                  <a:cs typeface="+mn-cs"/>
                </a:rPr>
                <a:t>Inspire</a:t>
              </a:r>
              <a:r>
                <a:rPr lang="en-US">
                  <a:solidFill>
                    <a:schemeClr val="bg1"/>
                  </a:solidFill>
                  <a:latin typeface="Helvetica Condensed Black" pitchFamily="50" charset="0"/>
                  <a:cs typeface="+mn-cs"/>
                </a:rPr>
                <a:t>.</a:t>
              </a:r>
            </a:p>
          </p:txBody>
        </p:sp>
      </p:grpSp>
      <p:grpSp>
        <p:nvGrpSpPr>
          <p:cNvPr id="8" name="Group 20"/>
          <p:cNvGrpSpPr>
            <a:grpSpLocks/>
          </p:cNvGrpSpPr>
          <p:nvPr/>
        </p:nvGrpSpPr>
        <p:grpSpPr bwMode="auto">
          <a:xfrm>
            <a:off x="0" y="5087938"/>
            <a:ext cx="381000" cy="1389062"/>
            <a:chOff x="0" y="3205"/>
            <a:chExt cx="240" cy="875"/>
          </a:xfrm>
        </p:grpSpPr>
        <p:sp>
          <p:nvSpPr>
            <p:cNvPr id="9" name="Rectangle 12"/>
            <p:cNvSpPr>
              <a:spLocks noChangeArrowheads="1"/>
            </p:cNvSpPr>
            <p:nvPr userDrawn="1"/>
          </p:nvSpPr>
          <p:spPr bwMode="auto">
            <a:xfrm>
              <a:off x="0" y="3205"/>
              <a:ext cx="240" cy="875"/>
            </a:xfrm>
            <a:prstGeom prst="rect">
              <a:avLst/>
            </a:prstGeom>
            <a:solidFill>
              <a:srgbClr val="7F0140"/>
            </a:solidFill>
            <a:ln w="9525">
              <a:solidFill>
                <a:srgbClr val="7F0140"/>
              </a:solidFill>
              <a:miter lim="800000"/>
              <a:headEnd/>
              <a:tailEnd/>
            </a:ln>
            <a:effectLst/>
          </p:spPr>
          <p:txBody>
            <a:bodyPr wrap="none" anchor="ctr"/>
            <a:lstStyle/>
            <a:p>
              <a:pPr>
                <a:defRPr/>
              </a:pPr>
              <a:endParaRPr lang="en-US">
                <a:cs typeface="+mn-cs"/>
              </a:endParaRPr>
            </a:p>
          </p:txBody>
        </p:sp>
        <p:sp>
          <p:nvSpPr>
            <p:cNvPr id="10" name="Text Box 13"/>
            <p:cNvSpPr txBox="1">
              <a:spLocks noChangeArrowheads="1"/>
            </p:cNvSpPr>
            <p:nvPr userDrawn="1"/>
          </p:nvSpPr>
          <p:spPr bwMode="auto">
            <a:xfrm rot="10800000" flipH="1">
              <a:off x="33" y="3311"/>
              <a:ext cx="173" cy="663"/>
            </a:xfrm>
            <a:prstGeom prst="rect">
              <a:avLst/>
            </a:prstGeom>
            <a:noFill/>
            <a:ln w="9525">
              <a:noFill/>
              <a:miter lim="800000"/>
              <a:headEnd/>
              <a:tailEnd/>
            </a:ln>
            <a:effectLst/>
          </p:spPr>
          <p:txBody>
            <a:bodyPr vert="eaVert" lIns="0" tIns="0" rIns="0" bIns="0" anchor="ctr" anchorCtr="1">
              <a:spAutoFit/>
            </a:bodyPr>
            <a:lstStyle/>
            <a:p>
              <a:pPr>
                <a:spcBef>
                  <a:spcPct val="50000"/>
                </a:spcBef>
                <a:defRPr/>
              </a:pPr>
              <a:r>
                <a:rPr lang="en-US">
                  <a:solidFill>
                    <a:schemeClr val="bg1"/>
                  </a:solidFill>
                  <a:cs typeface="+mn-cs"/>
                </a:rPr>
                <a:t>Lead</a:t>
              </a:r>
              <a:r>
                <a:rPr lang="en-US">
                  <a:solidFill>
                    <a:schemeClr val="bg1"/>
                  </a:solidFill>
                  <a:latin typeface="Helvetica Condensed Black" pitchFamily="50" charset="0"/>
                  <a:cs typeface="+mn-cs"/>
                </a:rPr>
                <a:t>.</a:t>
              </a:r>
            </a:p>
          </p:txBody>
        </p:sp>
      </p:grpSp>
      <p:grpSp>
        <p:nvGrpSpPr>
          <p:cNvPr id="11" name="Group 19"/>
          <p:cNvGrpSpPr>
            <a:grpSpLocks/>
          </p:cNvGrpSpPr>
          <p:nvPr/>
        </p:nvGrpSpPr>
        <p:grpSpPr bwMode="auto">
          <a:xfrm>
            <a:off x="0" y="3408363"/>
            <a:ext cx="381000" cy="1389062"/>
            <a:chOff x="0" y="2147"/>
            <a:chExt cx="240" cy="875"/>
          </a:xfrm>
        </p:grpSpPr>
        <p:sp>
          <p:nvSpPr>
            <p:cNvPr id="12" name="Rectangle 15"/>
            <p:cNvSpPr>
              <a:spLocks noChangeArrowheads="1"/>
            </p:cNvSpPr>
            <p:nvPr userDrawn="1"/>
          </p:nvSpPr>
          <p:spPr bwMode="auto">
            <a:xfrm>
              <a:off x="0" y="2147"/>
              <a:ext cx="240" cy="875"/>
            </a:xfrm>
            <a:prstGeom prst="rect">
              <a:avLst/>
            </a:prstGeom>
            <a:solidFill>
              <a:srgbClr val="939194"/>
            </a:solidFill>
            <a:ln w="9525">
              <a:solidFill>
                <a:srgbClr val="939194"/>
              </a:solidFill>
              <a:miter lim="800000"/>
              <a:headEnd/>
              <a:tailEnd/>
            </a:ln>
            <a:effectLst/>
          </p:spPr>
          <p:txBody>
            <a:bodyPr wrap="none" anchor="ctr"/>
            <a:lstStyle/>
            <a:p>
              <a:pPr>
                <a:defRPr/>
              </a:pPr>
              <a:endParaRPr lang="en-US">
                <a:cs typeface="+mn-cs"/>
              </a:endParaRPr>
            </a:p>
          </p:txBody>
        </p:sp>
        <p:sp>
          <p:nvSpPr>
            <p:cNvPr id="13" name="Text Box 16"/>
            <p:cNvSpPr txBox="1">
              <a:spLocks noChangeArrowheads="1"/>
            </p:cNvSpPr>
            <p:nvPr userDrawn="1"/>
          </p:nvSpPr>
          <p:spPr bwMode="auto">
            <a:xfrm rot="10800000" flipH="1">
              <a:off x="34" y="2252"/>
              <a:ext cx="173" cy="663"/>
            </a:xfrm>
            <a:prstGeom prst="rect">
              <a:avLst/>
            </a:prstGeom>
            <a:noFill/>
            <a:ln w="9525">
              <a:noFill/>
              <a:miter lim="800000"/>
              <a:headEnd/>
              <a:tailEnd/>
            </a:ln>
            <a:effectLst/>
          </p:spPr>
          <p:txBody>
            <a:bodyPr vert="eaVert" lIns="0" tIns="0" rIns="0" bIns="0" anchor="ctr" anchorCtr="1">
              <a:spAutoFit/>
            </a:bodyPr>
            <a:lstStyle/>
            <a:p>
              <a:pPr>
                <a:spcBef>
                  <a:spcPct val="50000"/>
                </a:spcBef>
                <a:defRPr/>
              </a:pPr>
              <a:r>
                <a:rPr lang="en-US">
                  <a:solidFill>
                    <a:schemeClr val="bg1"/>
                  </a:solidFill>
                  <a:cs typeface="+mn-cs"/>
                </a:rPr>
                <a:t>Engage.</a:t>
              </a:r>
            </a:p>
          </p:txBody>
        </p:sp>
      </p:grpSp>
      <p:sp>
        <p:nvSpPr>
          <p:cNvPr id="5123" name="Rectangle 3"/>
          <p:cNvSpPr>
            <a:spLocks noGrp="1" noChangeArrowheads="1"/>
          </p:cNvSpPr>
          <p:nvPr>
            <p:ph type="ctrTitle"/>
          </p:nvPr>
        </p:nvSpPr>
        <p:spPr>
          <a:xfrm>
            <a:off x="457200" y="1806575"/>
            <a:ext cx="8610600" cy="1470025"/>
          </a:xfrm>
        </p:spPr>
        <p:txBody>
          <a:bodyPr/>
          <a:lstStyle>
            <a:lvl1pPr algn="ctr">
              <a:defRPr sz="4800"/>
            </a:lvl1pPr>
          </a:lstStyle>
          <a:p>
            <a:r>
              <a:rPr lang="en-US" smtClean="0"/>
              <a:t>Click to edit Master title style</a:t>
            </a:r>
            <a:endParaRPr lang="en-US"/>
          </a:p>
        </p:txBody>
      </p:sp>
      <p:sp>
        <p:nvSpPr>
          <p:cNvPr id="5124" name="Rectangle 4"/>
          <p:cNvSpPr>
            <a:spLocks noGrp="1" noChangeArrowheads="1"/>
          </p:cNvSpPr>
          <p:nvPr>
            <p:ph type="subTitle" idx="1"/>
          </p:nvPr>
        </p:nvSpPr>
        <p:spPr>
          <a:xfrm>
            <a:off x="457200" y="3810000"/>
            <a:ext cx="8534400" cy="2590800"/>
          </a:xfrm>
        </p:spPr>
        <p:txBody>
          <a:bodyPr/>
          <a:lstStyle>
            <a:lvl1pPr marL="0" indent="0" algn="ctr">
              <a:buFont typeface="Wingdings" pitchFamily="2" charset="2"/>
              <a:buNone/>
              <a:defRPr sz="3200"/>
            </a:lvl1pPr>
          </a:lstStyle>
          <a:p>
            <a:r>
              <a:rPr lang="en-US" smtClean="0"/>
              <a:t>Click to edit Master subtitle style</a:t>
            </a:r>
            <a:endParaRPr lang="en-US"/>
          </a:p>
        </p:txBody>
      </p:sp>
      <p:sp>
        <p:nvSpPr>
          <p:cNvPr id="14" name="Rectangle 17"/>
          <p:cNvSpPr>
            <a:spLocks noGrp="1" noChangeArrowheads="1"/>
          </p:cNvSpPr>
          <p:nvPr>
            <p:ph type="ftr" sz="quarter" idx="10"/>
          </p:nvPr>
        </p:nvSpPr>
        <p:spPr/>
        <p:txBody>
          <a:bodyPr/>
          <a:lstStyle>
            <a:lvl1pPr>
              <a:defRPr smtClean="0"/>
            </a:lvl1pPr>
          </a:lstStyle>
          <a:p>
            <a:pPr>
              <a:defRPr/>
            </a:pPr>
            <a:r>
              <a:rPr lang="en-US"/>
              <a:t>Dr. Olive Wahoush  </a:t>
            </a:r>
            <a:endParaRPr lang="en-US"/>
          </a:p>
        </p:txBody>
      </p:sp>
      <p:sp>
        <p:nvSpPr>
          <p:cNvPr id="15" name="Rectangle 18"/>
          <p:cNvSpPr>
            <a:spLocks noGrp="1" noChangeArrowheads="1"/>
          </p:cNvSpPr>
          <p:nvPr>
            <p:ph type="sldNum" sz="quarter" idx="11"/>
          </p:nvPr>
        </p:nvSpPr>
        <p:spPr/>
        <p:txBody>
          <a:bodyPr/>
          <a:lstStyle>
            <a:lvl1pPr>
              <a:defRPr/>
            </a:lvl1pPr>
          </a:lstStyle>
          <a:p>
            <a:pPr>
              <a:defRPr/>
            </a:pPr>
            <a:fld id="{B281216D-1F4C-4F54-BE03-4C77BD733F3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5" name="Rectangle 6"/>
          <p:cNvSpPr>
            <a:spLocks noGrp="1" noChangeArrowheads="1"/>
          </p:cNvSpPr>
          <p:nvPr>
            <p:ph type="sldNum" sz="quarter" idx="11"/>
          </p:nvPr>
        </p:nvSpPr>
        <p:spPr>
          <a:ln/>
        </p:spPr>
        <p:txBody>
          <a:bodyPr/>
          <a:lstStyle>
            <a:lvl1pPr>
              <a:defRPr/>
            </a:lvl1pPr>
          </a:lstStyle>
          <a:p>
            <a:pPr>
              <a:defRPr/>
            </a:pPr>
            <a:fld id="{A2F73499-B827-4605-8E44-7AFFF0EA8B8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685800"/>
            <a:ext cx="20383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9626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5" name="Rectangle 6"/>
          <p:cNvSpPr>
            <a:spLocks noGrp="1" noChangeArrowheads="1"/>
          </p:cNvSpPr>
          <p:nvPr>
            <p:ph type="sldNum" sz="quarter" idx="11"/>
          </p:nvPr>
        </p:nvSpPr>
        <p:spPr>
          <a:ln/>
        </p:spPr>
        <p:txBody>
          <a:bodyPr/>
          <a:lstStyle>
            <a:lvl1pPr>
              <a:defRPr/>
            </a:lvl1pPr>
          </a:lstStyle>
          <a:p>
            <a:pPr>
              <a:defRPr/>
            </a:pPr>
            <a:fld id="{BFF28EDE-2504-4C48-A0C6-D469F5D504B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5" name="Rectangle 6"/>
          <p:cNvSpPr>
            <a:spLocks noGrp="1" noChangeArrowheads="1"/>
          </p:cNvSpPr>
          <p:nvPr>
            <p:ph type="sldNum" sz="quarter" idx="11"/>
          </p:nvPr>
        </p:nvSpPr>
        <p:spPr>
          <a:ln/>
        </p:spPr>
        <p:txBody>
          <a:bodyPr/>
          <a:lstStyle>
            <a:lvl1pPr>
              <a:defRPr/>
            </a:lvl1pPr>
          </a:lstStyle>
          <a:p>
            <a:pPr>
              <a:defRPr/>
            </a:pPr>
            <a:fld id="{D2C791F9-9160-4A7F-927E-A5F841D2F48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5" name="Rectangle 6"/>
          <p:cNvSpPr>
            <a:spLocks noGrp="1" noChangeArrowheads="1"/>
          </p:cNvSpPr>
          <p:nvPr>
            <p:ph type="sldNum" sz="quarter" idx="11"/>
          </p:nvPr>
        </p:nvSpPr>
        <p:spPr>
          <a:ln/>
        </p:spPr>
        <p:txBody>
          <a:bodyPr/>
          <a:lstStyle>
            <a:lvl1pPr>
              <a:defRPr/>
            </a:lvl1pPr>
          </a:lstStyle>
          <a:p>
            <a:pPr>
              <a:defRPr/>
            </a:pPr>
            <a:fld id="{5DC6C0A5-C1FD-4855-8F52-DA062B9C1DE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40005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38700" y="1752600"/>
            <a:ext cx="40005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6" name="Rectangle 6"/>
          <p:cNvSpPr>
            <a:spLocks noGrp="1" noChangeArrowheads="1"/>
          </p:cNvSpPr>
          <p:nvPr>
            <p:ph type="sldNum" sz="quarter" idx="11"/>
          </p:nvPr>
        </p:nvSpPr>
        <p:spPr>
          <a:ln/>
        </p:spPr>
        <p:txBody>
          <a:bodyPr/>
          <a:lstStyle>
            <a:lvl1pPr>
              <a:defRPr/>
            </a:lvl1pPr>
          </a:lstStyle>
          <a:p>
            <a:pPr>
              <a:defRPr/>
            </a:pPr>
            <a:fld id="{B98A9984-67CD-47DE-985C-9A11339E45E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8" name="Rectangle 6"/>
          <p:cNvSpPr>
            <a:spLocks noGrp="1" noChangeArrowheads="1"/>
          </p:cNvSpPr>
          <p:nvPr>
            <p:ph type="sldNum" sz="quarter" idx="11"/>
          </p:nvPr>
        </p:nvSpPr>
        <p:spPr>
          <a:ln/>
        </p:spPr>
        <p:txBody>
          <a:bodyPr/>
          <a:lstStyle>
            <a:lvl1pPr>
              <a:defRPr/>
            </a:lvl1pPr>
          </a:lstStyle>
          <a:p>
            <a:pPr>
              <a:defRPr/>
            </a:pPr>
            <a:fld id="{4FAC4EAB-758E-4154-A484-2E44ADAD1B8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4" name="Rectangle 6"/>
          <p:cNvSpPr>
            <a:spLocks noGrp="1" noChangeArrowheads="1"/>
          </p:cNvSpPr>
          <p:nvPr>
            <p:ph type="sldNum" sz="quarter" idx="11"/>
          </p:nvPr>
        </p:nvSpPr>
        <p:spPr>
          <a:ln/>
        </p:spPr>
        <p:txBody>
          <a:bodyPr/>
          <a:lstStyle>
            <a:lvl1pPr>
              <a:defRPr/>
            </a:lvl1pPr>
          </a:lstStyle>
          <a:p>
            <a:pPr>
              <a:defRPr/>
            </a:pPr>
            <a:fld id="{8A5BACE3-D898-4BE6-A346-BC05BD8CB58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3" name="Rectangle 6"/>
          <p:cNvSpPr>
            <a:spLocks noGrp="1" noChangeArrowheads="1"/>
          </p:cNvSpPr>
          <p:nvPr>
            <p:ph type="sldNum" sz="quarter" idx="11"/>
          </p:nvPr>
        </p:nvSpPr>
        <p:spPr>
          <a:ln/>
        </p:spPr>
        <p:txBody>
          <a:bodyPr/>
          <a:lstStyle>
            <a:lvl1pPr>
              <a:defRPr/>
            </a:lvl1pPr>
          </a:lstStyle>
          <a:p>
            <a:pPr>
              <a:defRPr/>
            </a:pPr>
            <a:fld id="{053A5FBD-4155-464E-8A60-7645F3C4D9E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6" name="Rectangle 6"/>
          <p:cNvSpPr>
            <a:spLocks noGrp="1" noChangeArrowheads="1"/>
          </p:cNvSpPr>
          <p:nvPr>
            <p:ph type="sldNum" sz="quarter" idx="11"/>
          </p:nvPr>
        </p:nvSpPr>
        <p:spPr>
          <a:ln/>
        </p:spPr>
        <p:txBody>
          <a:bodyPr/>
          <a:lstStyle>
            <a:lvl1pPr>
              <a:defRPr/>
            </a:lvl1pPr>
          </a:lstStyle>
          <a:p>
            <a:pPr>
              <a:defRPr/>
            </a:pPr>
            <a:fld id="{AF28B735-04FD-4636-835B-A4662E54766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Dr. Olive Wahoush  </a:t>
            </a:r>
          </a:p>
        </p:txBody>
      </p:sp>
      <p:sp>
        <p:nvSpPr>
          <p:cNvPr id="6" name="Rectangle 6"/>
          <p:cNvSpPr>
            <a:spLocks noGrp="1" noChangeArrowheads="1"/>
          </p:cNvSpPr>
          <p:nvPr>
            <p:ph type="sldNum" sz="quarter" idx="11"/>
          </p:nvPr>
        </p:nvSpPr>
        <p:spPr>
          <a:ln/>
        </p:spPr>
        <p:txBody>
          <a:bodyPr/>
          <a:lstStyle>
            <a:lvl1pPr>
              <a:defRPr/>
            </a:lvl1pPr>
          </a:lstStyle>
          <a:p>
            <a:pPr>
              <a:defRPr/>
            </a:pPr>
            <a:fld id="{94616BEC-95FE-475F-B602-F6A22DADCF7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133600" y="685800"/>
            <a:ext cx="6705600" cy="7921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685800" y="1752600"/>
            <a:ext cx="81534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76200" y="6477000"/>
            <a:ext cx="4800600" cy="307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solidFill>
                  <a:srgbClr val="939194"/>
                </a:solidFill>
                <a:cs typeface="+mn-cs"/>
              </a:defRPr>
            </a:lvl1pPr>
          </a:lstStyle>
          <a:p>
            <a:pPr>
              <a:defRPr/>
            </a:pPr>
            <a:r>
              <a:rPr lang="en-US"/>
              <a:t>Dr. Olive Wahoush  </a:t>
            </a:r>
            <a:endParaRPr lang="en-US"/>
          </a:p>
        </p:txBody>
      </p:sp>
      <p:sp>
        <p:nvSpPr>
          <p:cNvPr id="1030" name="Rectangle 6"/>
          <p:cNvSpPr>
            <a:spLocks noGrp="1" noChangeArrowheads="1"/>
          </p:cNvSpPr>
          <p:nvPr>
            <p:ph type="sldNum" sz="quarter" idx="4"/>
          </p:nvPr>
        </p:nvSpPr>
        <p:spPr bwMode="auto">
          <a:xfrm>
            <a:off x="6934200" y="6477000"/>
            <a:ext cx="2133600" cy="307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939194"/>
                </a:solidFill>
                <a:cs typeface="+mn-cs"/>
              </a:defRPr>
            </a:lvl1pPr>
          </a:lstStyle>
          <a:p>
            <a:pPr>
              <a:defRPr/>
            </a:pPr>
            <a:fld id="{2DAEDD40-57CE-49C0-9D5F-D20B1063C4F2}" type="slidenum">
              <a:rPr lang="en-US"/>
              <a:pPr>
                <a:defRPr/>
              </a:pPr>
              <a:t>‹#›</a:t>
            </a:fld>
            <a:endParaRPr lang="en-US"/>
          </a:p>
        </p:txBody>
      </p:sp>
      <p:pic>
        <p:nvPicPr>
          <p:cNvPr id="2054" name="Picture 7" descr="mu_son_logo_colour"/>
          <p:cNvPicPr>
            <a:picLocks noChangeAspect="1" noChangeArrowheads="1"/>
          </p:cNvPicPr>
          <p:nvPr/>
        </p:nvPicPr>
        <p:blipFill>
          <a:blip r:embed="rId13" cstate="print"/>
          <a:srcRect/>
          <a:stretch>
            <a:fillRect/>
          </a:stretch>
        </p:blipFill>
        <p:spPr bwMode="auto">
          <a:xfrm>
            <a:off x="152400" y="206375"/>
            <a:ext cx="1636713" cy="1141413"/>
          </a:xfrm>
          <a:prstGeom prst="rect">
            <a:avLst/>
          </a:prstGeom>
          <a:noFill/>
          <a:ln w="9525">
            <a:noFill/>
            <a:miter lim="800000"/>
            <a:headEnd/>
            <a:tailEnd/>
          </a:ln>
        </p:spPr>
      </p:pic>
      <p:grpSp>
        <p:nvGrpSpPr>
          <p:cNvPr id="2055" name="Group 29"/>
          <p:cNvGrpSpPr>
            <a:grpSpLocks/>
          </p:cNvGrpSpPr>
          <p:nvPr/>
        </p:nvGrpSpPr>
        <p:grpSpPr bwMode="auto">
          <a:xfrm>
            <a:off x="0" y="1752600"/>
            <a:ext cx="381000" cy="1389063"/>
            <a:chOff x="0" y="1296"/>
            <a:chExt cx="240" cy="875"/>
          </a:xfrm>
        </p:grpSpPr>
        <p:sp>
          <p:nvSpPr>
            <p:cNvPr id="1035" name="Rectangle 11"/>
            <p:cNvSpPr>
              <a:spLocks noChangeArrowheads="1"/>
            </p:cNvSpPr>
            <p:nvPr userDrawn="1"/>
          </p:nvSpPr>
          <p:spPr bwMode="auto">
            <a:xfrm>
              <a:off x="0" y="1296"/>
              <a:ext cx="240" cy="875"/>
            </a:xfrm>
            <a:prstGeom prst="rect">
              <a:avLst/>
            </a:prstGeom>
            <a:solidFill>
              <a:srgbClr val="7F0140"/>
            </a:solidFill>
            <a:ln w="9525">
              <a:solidFill>
                <a:srgbClr val="7F0140"/>
              </a:solidFill>
              <a:miter lim="800000"/>
              <a:headEnd/>
              <a:tailEnd/>
            </a:ln>
            <a:effectLst/>
          </p:spPr>
          <p:txBody>
            <a:bodyPr wrap="none" anchor="ctr"/>
            <a:lstStyle/>
            <a:p>
              <a:pPr>
                <a:defRPr/>
              </a:pPr>
              <a:endParaRPr lang="en-US">
                <a:cs typeface="+mn-cs"/>
              </a:endParaRPr>
            </a:p>
          </p:txBody>
        </p:sp>
        <p:sp>
          <p:nvSpPr>
            <p:cNvPr id="1038" name="Text Box 14"/>
            <p:cNvSpPr txBox="1">
              <a:spLocks noChangeArrowheads="1"/>
            </p:cNvSpPr>
            <p:nvPr userDrawn="1"/>
          </p:nvSpPr>
          <p:spPr bwMode="auto">
            <a:xfrm rot="10800000" flipH="1">
              <a:off x="34" y="1401"/>
              <a:ext cx="173" cy="663"/>
            </a:xfrm>
            <a:prstGeom prst="rect">
              <a:avLst/>
            </a:prstGeom>
            <a:noFill/>
            <a:ln w="9525">
              <a:noFill/>
              <a:miter lim="800000"/>
              <a:headEnd/>
              <a:tailEnd/>
            </a:ln>
            <a:effectLst/>
          </p:spPr>
          <p:txBody>
            <a:bodyPr vert="eaVert" lIns="0" tIns="0" rIns="0" bIns="0" anchor="ctr" anchorCtr="1">
              <a:spAutoFit/>
            </a:bodyPr>
            <a:lstStyle/>
            <a:p>
              <a:pPr>
                <a:spcBef>
                  <a:spcPct val="50000"/>
                </a:spcBef>
                <a:defRPr/>
              </a:pPr>
              <a:r>
                <a:rPr lang="en-US">
                  <a:solidFill>
                    <a:schemeClr val="bg1"/>
                  </a:solidFill>
                  <a:cs typeface="+mn-cs"/>
                </a:rPr>
                <a:t>Inspire</a:t>
              </a:r>
              <a:r>
                <a:rPr lang="en-US">
                  <a:solidFill>
                    <a:schemeClr val="bg1"/>
                  </a:solidFill>
                  <a:latin typeface="Helvetica Condensed Black" pitchFamily="50" charset="0"/>
                  <a:cs typeface="+mn-cs"/>
                </a:rPr>
                <a:t>.</a:t>
              </a:r>
            </a:p>
          </p:txBody>
        </p:sp>
      </p:grpSp>
      <p:grpSp>
        <p:nvGrpSpPr>
          <p:cNvPr id="2056" name="Group 30"/>
          <p:cNvGrpSpPr>
            <a:grpSpLocks/>
          </p:cNvGrpSpPr>
          <p:nvPr/>
        </p:nvGrpSpPr>
        <p:grpSpPr bwMode="auto">
          <a:xfrm>
            <a:off x="0" y="5087938"/>
            <a:ext cx="381000" cy="1389062"/>
            <a:chOff x="0" y="1296"/>
            <a:chExt cx="240" cy="875"/>
          </a:xfrm>
        </p:grpSpPr>
        <p:sp>
          <p:nvSpPr>
            <p:cNvPr id="1055" name="Rectangle 31"/>
            <p:cNvSpPr>
              <a:spLocks noChangeArrowheads="1"/>
            </p:cNvSpPr>
            <p:nvPr userDrawn="1"/>
          </p:nvSpPr>
          <p:spPr bwMode="auto">
            <a:xfrm>
              <a:off x="0" y="1296"/>
              <a:ext cx="240" cy="875"/>
            </a:xfrm>
            <a:prstGeom prst="rect">
              <a:avLst/>
            </a:prstGeom>
            <a:solidFill>
              <a:srgbClr val="7F0140"/>
            </a:solidFill>
            <a:ln w="9525">
              <a:solidFill>
                <a:srgbClr val="7F0140"/>
              </a:solidFill>
              <a:miter lim="800000"/>
              <a:headEnd/>
              <a:tailEnd/>
            </a:ln>
            <a:effectLst/>
          </p:spPr>
          <p:txBody>
            <a:bodyPr wrap="none" anchor="ctr"/>
            <a:lstStyle/>
            <a:p>
              <a:pPr>
                <a:defRPr/>
              </a:pPr>
              <a:endParaRPr lang="en-US">
                <a:cs typeface="+mn-cs"/>
              </a:endParaRPr>
            </a:p>
          </p:txBody>
        </p:sp>
        <p:sp>
          <p:nvSpPr>
            <p:cNvPr id="1056" name="Text Box 32"/>
            <p:cNvSpPr txBox="1">
              <a:spLocks noChangeArrowheads="1"/>
            </p:cNvSpPr>
            <p:nvPr userDrawn="1"/>
          </p:nvSpPr>
          <p:spPr bwMode="auto">
            <a:xfrm rot="10800000" flipH="1">
              <a:off x="33" y="1402"/>
              <a:ext cx="173" cy="663"/>
            </a:xfrm>
            <a:prstGeom prst="rect">
              <a:avLst/>
            </a:prstGeom>
            <a:noFill/>
            <a:ln w="9525">
              <a:noFill/>
              <a:miter lim="800000"/>
              <a:headEnd/>
              <a:tailEnd/>
            </a:ln>
            <a:effectLst/>
          </p:spPr>
          <p:txBody>
            <a:bodyPr vert="eaVert" lIns="0" tIns="0" rIns="0" bIns="0" anchor="ctr" anchorCtr="1">
              <a:spAutoFit/>
            </a:bodyPr>
            <a:lstStyle/>
            <a:p>
              <a:pPr>
                <a:spcBef>
                  <a:spcPct val="50000"/>
                </a:spcBef>
                <a:defRPr/>
              </a:pPr>
              <a:r>
                <a:rPr lang="en-US">
                  <a:solidFill>
                    <a:schemeClr val="bg1"/>
                  </a:solidFill>
                  <a:cs typeface="+mn-cs"/>
                </a:rPr>
                <a:t>Lead</a:t>
              </a:r>
              <a:r>
                <a:rPr lang="en-US">
                  <a:solidFill>
                    <a:schemeClr val="bg1"/>
                  </a:solidFill>
                  <a:latin typeface="Helvetica Condensed Black" pitchFamily="50" charset="0"/>
                  <a:cs typeface="+mn-cs"/>
                </a:rPr>
                <a:t>.</a:t>
              </a:r>
            </a:p>
          </p:txBody>
        </p:sp>
      </p:grpSp>
      <p:grpSp>
        <p:nvGrpSpPr>
          <p:cNvPr id="2057" name="Group 37"/>
          <p:cNvGrpSpPr>
            <a:grpSpLocks/>
          </p:cNvGrpSpPr>
          <p:nvPr/>
        </p:nvGrpSpPr>
        <p:grpSpPr bwMode="auto">
          <a:xfrm>
            <a:off x="0" y="3408363"/>
            <a:ext cx="381000" cy="1389062"/>
            <a:chOff x="0" y="2245"/>
            <a:chExt cx="240" cy="875"/>
          </a:xfrm>
        </p:grpSpPr>
        <p:sp>
          <p:nvSpPr>
            <p:cNvPr id="1058" name="Rectangle 34"/>
            <p:cNvSpPr>
              <a:spLocks noChangeArrowheads="1"/>
            </p:cNvSpPr>
            <p:nvPr userDrawn="1"/>
          </p:nvSpPr>
          <p:spPr bwMode="auto">
            <a:xfrm>
              <a:off x="0" y="2245"/>
              <a:ext cx="240" cy="875"/>
            </a:xfrm>
            <a:prstGeom prst="rect">
              <a:avLst/>
            </a:prstGeom>
            <a:solidFill>
              <a:srgbClr val="939194"/>
            </a:solidFill>
            <a:ln w="9525">
              <a:solidFill>
                <a:srgbClr val="939194"/>
              </a:solidFill>
              <a:miter lim="800000"/>
              <a:headEnd/>
              <a:tailEnd/>
            </a:ln>
            <a:effectLst/>
          </p:spPr>
          <p:txBody>
            <a:bodyPr wrap="none" anchor="ctr"/>
            <a:lstStyle/>
            <a:p>
              <a:pPr>
                <a:defRPr/>
              </a:pPr>
              <a:endParaRPr lang="en-US">
                <a:cs typeface="+mn-cs"/>
              </a:endParaRPr>
            </a:p>
          </p:txBody>
        </p:sp>
        <p:sp>
          <p:nvSpPr>
            <p:cNvPr id="1059" name="Text Box 35"/>
            <p:cNvSpPr txBox="1">
              <a:spLocks noChangeArrowheads="1"/>
            </p:cNvSpPr>
            <p:nvPr userDrawn="1"/>
          </p:nvSpPr>
          <p:spPr bwMode="auto">
            <a:xfrm rot="10800000" flipH="1">
              <a:off x="34" y="2350"/>
              <a:ext cx="173" cy="663"/>
            </a:xfrm>
            <a:prstGeom prst="rect">
              <a:avLst/>
            </a:prstGeom>
            <a:noFill/>
            <a:ln w="9525">
              <a:noFill/>
              <a:miter lim="800000"/>
              <a:headEnd/>
              <a:tailEnd/>
            </a:ln>
            <a:effectLst/>
          </p:spPr>
          <p:txBody>
            <a:bodyPr vert="eaVert" lIns="0" tIns="0" rIns="0" bIns="0" anchor="ctr" anchorCtr="1">
              <a:spAutoFit/>
            </a:bodyPr>
            <a:lstStyle/>
            <a:p>
              <a:pPr>
                <a:spcBef>
                  <a:spcPct val="50000"/>
                </a:spcBef>
                <a:defRPr/>
              </a:pPr>
              <a:r>
                <a:rPr lang="en-US">
                  <a:solidFill>
                    <a:schemeClr val="bg1"/>
                  </a:solidFill>
                  <a:cs typeface="+mn-cs"/>
                </a:rPr>
                <a:t>Engage</a:t>
              </a:r>
              <a:r>
                <a:rPr lang="en-US">
                  <a:solidFill>
                    <a:schemeClr val="bg1"/>
                  </a:solidFill>
                  <a:latin typeface="Helvetica Condensed Black" pitchFamily="50" charset="0"/>
                  <a:cs typeface="+mn-cs"/>
                </a:rPr>
                <a:t>.</a:t>
              </a:r>
            </a:p>
          </p:txBody>
        </p:sp>
      </p:grpSp>
    </p:spTree>
  </p:cSld>
  <p:clrMap bg1="lt1" tx1="dk1" bg2="lt2" tx2="dk2" accent1="accent1" accent2="accent2" accent3="accent3" accent4="accent4" accent5="accent5" accent6="accent6" hlink="hlink" folHlink="folHlink"/>
  <p:sldLayoutIdLst>
    <p:sldLayoutId id="2147483731"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dt="0"/>
  <p:txStyles>
    <p:titleStyle>
      <a:lvl1pPr algn="l" rtl="0" eaLnBrk="0" fontAlgn="base" hangingPunct="0">
        <a:spcBef>
          <a:spcPct val="0"/>
        </a:spcBef>
        <a:spcAft>
          <a:spcPct val="0"/>
        </a:spcAft>
        <a:defRPr sz="4000">
          <a:solidFill>
            <a:srgbClr val="7F0140"/>
          </a:solidFill>
          <a:latin typeface="+mj-lt"/>
          <a:ea typeface="+mj-ea"/>
          <a:cs typeface="+mj-cs"/>
        </a:defRPr>
      </a:lvl1pPr>
      <a:lvl2pPr algn="l" rtl="0" eaLnBrk="0" fontAlgn="base" hangingPunct="0">
        <a:spcBef>
          <a:spcPct val="0"/>
        </a:spcBef>
        <a:spcAft>
          <a:spcPct val="0"/>
        </a:spcAft>
        <a:defRPr sz="4000">
          <a:solidFill>
            <a:srgbClr val="7F0140"/>
          </a:solidFill>
          <a:latin typeface="Arial" charset="0"/>
          <a:cs typeface="Arial" charset="0"/>
        </a:defRPr>
      </a:lvl2pPr>
      <a:lvl3pPr algn="l" rtl="0" eaLnBrk="0" fontAlgn="base" hangingPunct="0">
        <a:spcBef>
          <a:spcPct val="0"/>
        </a:spcBef>
        <a:spcAft>
          <a:spcPct val="0"/>
        </a:spcAft>
        <a:defRPr sz="4000">
          <a:solidFill>
            <a:srgbClr val="7F0140"/>
          </a:solidFill>
          <a:latin typeface="Arial" charset="0"/>
          <a:cs typeface="Arial" charset="0"/>
        </a:defRPr>
      </a:lvl3pPr>
      <a:lvl4pPr algn="l" rtl="0" eaLnBrk="0" fontAlgn="base" hangingPunct="0">
        <a:spcBef>
          <a:spcPct val="0"/>
        </a:spcBef>
        <a:spcAft>
          <a:spcPct val="0"/>
        </a:spcAft>
        <a:defRPr sz="4000">
          <a:solidFill>
            <a:srgbClr val="7F0140"/>
          </a:solidFill>
          <a:latin typeface="Arial" charset="0"/>
          <a:cs typeface="Arial" charset="0"/>
        </a:defRPr>
      </a:lvl4pPr>
      <a:lvl5pPr algn="l" rtl="0" eaLnBrk="0" fontAlgn="base" hangingPunct="0">
        <a:spcBef>
          <a:spcPct val="0"/>
        </a:spcBef>
        <a:spcAft>
          <a:spcPct val="0"/>
        </a:spcAft>
        <a:defRPr sz="4000">
          <a:solidFill>
            <a:srgbClr val="7F0140"/>
          </a:solidFill>
          <a:latin typeface="Arial" charset="0"/>
          <a:cs typeface="Arial" charset="0"/>
        </a:defRPr>
      </a:lvl5pPr>
      <a:lvl6pPr marL="457200" algn="l" rtl="0" eaLnBrk="1" fontAlgn="base" hangingPunct="1">
        <a:spcBef>
          <a:spcPct val="0"/>
        </a:spcBef>
        <a:spcAft>
          <a:spcPct val="0"/>
        </a:spcAft>
        <a:defRPr sz="4000">
          <a:solidFill>
            <a:srgbClr val="7F0140"/>
          </a:solidFill>
          <a:latin typeface="Arial" charset="0"/>
          <a:cs typeface="Arial" charset="0"/>
        </a:defRPr>
      </a:lvl6pPr>
      <a:lvl7pPr marL="914400" algn="l" rtl="0" eaLnBrk="1" fontAlgn="base" hangingPunct="1">
        <a:spcBef>
          <a:spcPct val="0"/>
        </a:spcBef>
        <a:spcAft>
          <a:spcPct val="0"/>
        </a:spcAft>
        <a:defRPr sz="4000">
          <a:solidFill>
            <a:srgbClr val="7F0140"/>
          </a:solidFill>
          <a:latin typeface="Arial" charset="0"/>
          <a:cs typeface="Arial" charset="0"/>
        </a:defRPr>
      </a:lvl7pPr>
      <a:lvl8pPr marL="1371600" algn="l" rtl="0" eaLnBrk="1" fontAlgn="base" hangingPunct="1">
        <a:spcBef>
          <a:spcPct val="0"/>
        </a:spcBef>
        <a:spcAft>
          <a:spcPct val="0"/>
        </a:spcAft>
        <a:defRPr sz="4000">
          <a:solidFill>
            <a:srgbClr val="7F0140"/>
          </a:solidFill>
          <a:latin typeface="Arial" charset="0"/>
          <a:cs typeface="Arial" charset="0"/>
        </a:defRPr>
      </a:lvl8pPr>
      <a:lvl9pPr marL="1828800" algn="l" rtl="0" eaLnBrk="1" fontAlgn="base" hangingPunct="1">
        <a:spcBef>
          <a:spcPct val="0"/>
        </a:spcBef>
        <a:spcAft>
          <a:spcPct val="0"/>
        </a:spcAft>
        <a:defRPr sz="4000">
          <a:solidFill>
            <a:srgbClr val="7F0140"/>
          </a:solidFill>
          <a:latin typeface="Arial" charset="0"/>
          <a:cs typeface="Arial" charset="0"/>
        </a:defRPr>
      </a:lvl9pPr>
    </p:titleStyle>
    <p:bodyStyle>
      <a:lvl1pPr marL="342900" indent="-342900" algn="l" rtl="0" eaLnBrk="0" fontAlgn="base" hangingPunct="0">
        <a:spcBef>
          <a:spcPct val="20000"/>
        </a:spcBef>
        <a:spcAft>
          <a:spcPct val="0"/>
        </a:spcAft>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rgbClr val="4B4A4C"/>
          </a:solidFill>
          <a:latin typeface="+mn-lt"/>
          <a:cs typeface="+mn-cs"/>
        </a:defRPr>
      </a:lvl2pPr>
      <a:lvl3pPr marL="1143000" indent="-228600" algn="l" rtl="0" eaLnBrk="0" fontAlgn="base" hangingPunct="0">
        <a:spcBef>
          <a:spcPct val="20000"/>
        </a:spcBef>
        <a:spcAft>
          <a:spcPct val="0"/>
        </a:spcAft>
        <a:buFont typeface="Wingdings" pitchFamily="2" charset="2"/>
        <a:buChar char="§"/>
        <a:defRPr sz="2000">
          <a:solidFill>
            <a:srgbClr val="4B4A4C"/>
          </a:solidFill>
          <a:latin typeface="+mn-lt"/>
          <a:cs typeface="+mn-cs"/>
        </a:defRPr>
      </a:lvl3pPr>
      <a:lvl4pPr marL="1600200" indent="-228600" algn="l" rtl="0" eaLnBrk="0" fontAlgn="base" hangingPunct="0">
        <a:spcBef>
          <a:spcPct val="20000"/>
        </a:spcBef>
        <a:spcAft>
          <a:spcPct val="0"/>
        </a:spcAft>
        <a:buChar char="–"/>
        <a:defRPr>
          <a:solidFill>
            <a:srgbClr val="4B4A4C"/>
          </a:solidFill>
          <a:latin typeface="+mn-lt"/>
          <a:cs typeface="+mn-cs"/>
        </a:defRPr>
      </a:lvl4pPr>
      <a:lvl5pPr marL="2057400" indent="-228600" algn="l" rtl="0" eaLnBrk="0" fontAlgn="base" hangingPunct="0">
        <a:spcBef>
          <a:spcPct val="20000"/>
        </a:spcBef>
        <a:spcAft>
          <a:spcPct val="0"/>
        </a:spcAft>
        <a:buChar char="»"/>
        <a:defRPr>
          <a:solidFill>
            <a:srgbClr val="4B4A4C"/>
          </a:solidFill>
          <a:latin typeface="+mn-lt"/>
          <a:cs typeface="+mn-cs"/>
        </a:defRPr>
      </a:lvl5pPr>
      <a:lvl6pPr marL="2514600" indent="-228600" algn="l" rtl="0" eaLnBrk="1" fontAlgn="base" hangingPunct="1">
        <a:spcBef>
          <a:spcPct val="20000"/>
        </a:spcBef>
        <a:spcAft>
          <a:spcPct val="0"/>
        </a:spcAft>
        <a:buChar char="»"/>
        <a:defRPr>
          <a:solidFill>
            <a:srgbClr val="4B4A4C"/>
          </a:solidFill>
          <a:latin typeface="+mn-lt"/>
          <a:cs typeface="+mn-cs"/>
        </a:defRPr>
      </a:lvl6pPr>
      <a:lvl7pPr marL="2971800" indent="-228600" algn="l" rtl="0" eaLnBrk="1" fontAlgn="base" hangingPunct="1">
        <a:spcBef>
          <a:spcPct val="20000"/>
        </a:spcBef>
        <a:spcAft>
          <a:spcPct val="0"/>
        </a:spcAft>
        <a:buChar char="»"/>
        <a:defRPr>
          <a:solidFill>
            <a:srgbClr val="4B4A4C"/>
          </a:solidFill>
          <a:latin typeface="+mn-lt"/>
          <a:cs typeface="+mn-cs"/>
        </a:defRPr>
      </a:lvl7pPr>
      <a:lvl8pPr marL="3429000" indent="-228600" algn="l" rtl="0" eaLnBrk="1" fontAlgn="base" hangingPunct="1">
        <a:spcBef>
          <a:spcPct val="20000"/>
        </a:spcBef>
        <a:spcAft>
          <a:spcPct val="0"/>
        </a:spcAft>
        <a:buChar char="»"/>
        <a:defRPr>
          <a:solidFill>
            <a:srgbClr val="4B4A4C"/>
          </a:solidFill>
          <a:latin typeface="+mn-lt"/>
          <a:cs typeface="+mn-cs"/>
        </a:defRPr>
      </a:lvl8pPr>
      <a:lvl9pPr marL="3886200" indent="-228600" algn="l" rtl="0" eaLnBrk="1" fontAlgn="base" hangingPunct="1">
        <a:spcBef>
          <a:spcPct val="20000"/>
        </a:spcBef>
        <a:spcAft>
          <a:spcPct val="0"/>
        </a:spcAft>
        <a:buChar char="»"/>
        <a:defRPr>
          <a:solidFill>
            <a:srgbClr val="4B4A4C"/>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806575"/>
            <a:ext cx="8610600" cy="2054225"/>
          </a:xfrm>
        </p:spPr>
        <p:txBody>
          <a:bodyPr>
            <a:normAutofit fontScale="90000"/>
          </a:bodyPr>
          <a:lstStyle/>
          <a:p>
            <a:pPr>
              <a:defRPr/>
            </a:pPr>
            <a:r>
              <a:rPr lang="en-CA" dirty="0" smtClean="0"/>
              <a:t/>
            </a:r>
            <a:br>
              <a:rPr lang="en-CA" dirty="0" smtClean="0"/>
            </a:br>
            <a:r>
              <a:rPr lang="en-CA" dirty="0" smtClean="0"/>
              <a:t>Resettlement in Canada: Anticipation and realities for health Government Assisted Refugees</a:t>
            </a:r>
            <a:endParaRPr lang="en-CA" dirty="0"/>
          </a:p>
        </p:txBody>
      </p:sp>
      <p:sp>
        <p:nvSpPr>
          <p:cNvPr id="4099" name="Subtitle 2"/>
          <p:cNvSpPr>
            <a:spLocks noGrp="1"/>
          </p:cNvSpPr>
          <p:nvPr>
            <p:ph type="subTitle" idx="1"/>
          </p:nvPr>
        </p:nvSpPr>
        <p:spPr>
          <a:xfrm>
            <a:off x="1371600" y="4221163"/>
            <a:ext cx="6400800" cy="1417637"/>
          </a:xfrm>
        </p:spPr>
        <p:txBody>
          <a:bodyPr/>
          <a:lstStyle/>
          <a:p>
            <a:r>
              <a:rPr lang="en-CA" smtClean="0"/>
              <a:t>Canada’s Role in Global Health: Thinking Globally Acting Locally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CA" smtClean="0"/>
              <a:t>Reports from two studies </a:t>
            </a:r>
          </a:p>
        </p:txBody>
      </p:sp>
      <p:sp>
        <p:nvSpPr>
          <p:cNvPr id="13315" name="Content Placeholder 2"/>
          <p:cNvSpPr>
            <a:spLocks noGrp="1"/>
          </p:cNvSpPr>
          <p:nvPr>
            <p:ph idx="1"/>
          </p:nvPr>
        </p:nvSpPr>
        <p:spPr/>
        <p:txBody>
          <a:bodyPr/>
          <a:lstStyle/>
          <a:p>
            <a:r>
              <a:rPr lang="en-CA" smtClean="0"/>
              <a:t>Study one – refugee families living in Canada up to five years</a:t>
            </a:r>
          </a:p>
          <a:p>
            <a:endParaRPr lang="en-CA" smtClean="0"/>
          </a:p>
          <a:p>
            <a:pPr>
              <a:buFont typeface="Wingdings" pitchFamily="2" charset="2"/>
              <a:buNone/>
            </a:pPr>
            <a:endParaRPr lang="en-CA" smtClean="0"/>
          </a:p>
          <a:p>
            <a:r>
              <a:rPr lang="en-CA" smtClean="0"/>
              <a:t>Study two – Government Assisted Refugee families within 3  months of arrival and followed until in Canada for 18 months</a:t>
            </a:r>
          </a:p>
        </p:txBody>
      </p:sp>
      <p:sp>
        <p:nvSpPr>
          <p:cNvPr id="4" name="Footer Placeholder 3"/>
          <p:cNvSpPr>
            <a:spLocks noGrp="1"/>
          </p:cNvSpPr>
          <p:nvPr>
            <p:ph type="ftr" sz="quarter" idx="10"/>
          </p:nvPr>
        </p:nvSpPr>
        <p:spPr/>
        <p:txBody>
          <a:bodyPr/>
          <a:lstStyle/>
          <a:p>
            <a:pPr>
              <a:defRPr/>
            </a:pPr>
            <a:r>
              <a:rPr lang="en-US"/>
              <a:t>Dr. Olive Wahoush  </a:t>
            </a:r>
            <a:endParaRPr lang="en-US"/>
          </a:p>
        </p:txBody>
      </p:sp>
      <p:sp>
        <p:nvSpPr>
          <p:cNvPr id="5" name="Slide Number Placeholder 4"/>
          <p:cNvSpPr>
            <a:spLocks noGrp="1"/>
          </p:cNvSpPr>
          <p:nvPr>
            <p:ph type="sldNum" sz="quarter" idx="11"/>
          </p:nvPr>
        </p:nvSpPr>
        <p:spPr/>
        <p:txBody>
          <a:bodyPr/>
          <a:lstStyle/>
          <a:p>
            <a:pPr>
              <a:defRPr/>
            </a:pPr>
            <a:fld id="{E3FEAD9C-13C1-4B7C-B28E-4BCCC825D035}"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0"/>
          </p:nvPr>
        </p:nvSpPr>
        <p:spPr>
          <a:xfrm>
            <a:off x="6934200" y="6477000"/>
            <a:ext cx="2133600" cy="307975"/>
          </a:xfrm>
        </p:spPr>
        <p:txBody>
          <a:bodyPr/>
          <a:lstStyle/>
          <a:p>
            <a:pPr algn="r">
              <a:defRPr/>
            </a:pPr>
            <a:r>
              <a:rPr lang="en-US"/>
              <a:t>Dr. Olive Wahoush  </a:t>
            </a:r>
            <a:endParaRPr lang="en-US"/>
          </a:p>
        </p:txBody>
      </p:sp>
      <p:sp>
        <p:nvSpPr>
          <p:cNvPr id="5123" name="Slide Number Placeholder 5"/>
          <p:cNvSpPr>
            <a:spLocks noGrp="1"/>
          </p:cNvSpPr>
          <p:nvPr>
            <p:ph type="sldNum" sz="quarter" idx="11"/>
          </p:nvPr>
        </p:nvSpPr>
        <p:spPr>
          <a:xfrm>
            <a:off x="6553200" y="6245225"/>
            <a:ext cx="2133600" cy="476250"/>
          </a:xfrm>
        </p:spPr>
        <p:txBody>
          <a:bodyPr/>
          <a:lstStyle/>
          <a:p>
            <a:pPr>
              <a:defRPr/>
            </a:pPr>
            <a:fld id="{2818CE07-1D72-4563-A8AC-A1137F49A9FA}" type="slidenum">
              <a:rPr lang="en-US"/>
              <a:pPr>
                <a:defRPr/>
              </a:pPr>
              <a:t>11</a:t>
            </a:fld>
            <a:endParaRPr lang="en-US"/>
          </a:p>
        </p:txBody>
      </p:sp>
      <p:sp>
        <p:nvSpPr>
          <p:cNvPr id="14340" name="Rectangle 2"/>
          <p:cNvSpPr>
            <a:spLocks noGrp="1" noChangeArrowheads="1"/>
          </p:cNvSpPr>
          <p:nvPr>
            <p:ph type="title"/>
          </p:nvPr>
        </p:nvSpPr>
        <p:spPr>
          <a:xfrm>
            <a:off x="2133600" y="404813"/>
            <a:ext cx="6705600" cy="647700"/>
          </a:xfrm>
        </p:spPr>
        <p:txBody>
          <a:bodyPr/>
          <a:lstStyle/>
          <a:p>
            <a:pPr eaLnBrk="1" hangingPunct="1"/>
            <a:r>
              <a:rPr lang="en-CA" sz="3600" smtClean="0"/>
              <a:t>Hamilton Ontario</a:t>
            </a:r>
          </a:p>
        </p:txBody>
      </p:sp>
      <p:pic>
        <p:nvPicPr>
          <p:cNvPr id="14341" name="Picture 4"/>
          <p:cNvPicPr>
            <a:picLocks noChangeAspect="1" noChangeArrowheads="1"/>
          </p:cNvPicPr>
          <p:nvPr>
            <p:ph type="body" idx="1"/>
          </p:nvPr>
        </p:nvPicPr>
        <p:blipFill>
          <a:blip r:embed="rId3" cstate="print"/>
          <a:srcRect/>
          <a:stretch>
            <a:fillRect/>
          </a:stretch>
        </p:blipFill>
        <p:spPr>
          <a:xfrm>
            <a:off x="1692275" y="1484313"/>
            <a:ext cx="5543550" cy="3486150"/>
          </a:xfrm>
          <a:noFill/>
        </p:spPr>
      </p:pic>
      <p:sp>
        <p:nvSpPr>
          <p:cNvPr id="14342" name="Rectangle 5"/>
          <p:cNvSpPr>
            <a:spLocks noChangeArrowheads="1"/>
          </p:cNvSpPr>
          <p:nvPr/>
        </p:nvSpPr>
        <p:spPr bwMode="auto">
          <a:xfrm>
            <a:off x="981075" y="5467350"/>
            <a:ext cx="7181850" cy="641350"/>
          </a:xfrm>
          <a:prstGeom prst="rect">
            <a:avLst/>
          </a:prstGeom>
          <a:noFill/>
          <a:ln w="9525">
            <a:noFill/>
            <a:miter lim="800000"/>
            <a:headEnd/>
            <a:tailEnd/>
          </a:ln>
        </p:spPr>
        <p:txBody>
          <a:bodyPr anchor="ctr">
            <a:spAutoFit/>
          </a:bodyPr>
          <a:lstStyle/>
          <a:p>
            <a:pPr algn="ctr"/>
            <a:r>
              <a:rPr lang="en-CA" b="1"/>
              <a:t>Map showing location of Hamilton CMA in South Central Ontario</a:t>
            </a:r>
            <a:endParaRPr lang="en-CA"/>
          </a:p>
          <a:p>
            <a:pPr algn="ctr"/>
            <a:r>
              <a:rPr lang="en-CA" b="1"/>
              <a:t>	        Source: (GIS McMaster University, 2005)</a:t>
            </a:r>
            <a:r>
              <a:rPr lang="en-CA"/>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 name="Text Box 2"/>
          <p:cNvSpPr txBox="1">
            <a:spLocks noChangeArrowheads="1"/>
          </p:cNvSpPr>
          <p:nvPr/>
        </p:nvSpPr>
        <p:spPr bwMode="auto">
          <a:xfrm>
            <a:off x="971550" y="1628775"/>
            <a:ext cx="2232025" cy="2028825"/>
          </a:xfrm>
          <a:prstGeom prst="rect">
            <a:avLst/>
          </a:prstGeom>
          <a:solidFill>
            <a:srgbClr val="FFFFFF"/>
          </a:solidFill>
          <a:ln w="9525">
            <a:noFill/>
            <a:miter lim="800000"/>
            <a:headEnd/>
            <a:tailEnd/>
          </a:ln>
        </p:spPr>
        <p:txBody>
          <a:bodyPr/>
          <a:lstStyle/>
          <a:p>
            <a:r>
              <a:rPr lang="en-US" sz="1200" b="1">
                <a:latin typeface="Times New Roman" pitchFamily="18" charset="0"/>
              </a:rPr>
              <a:t>LENS   ONE</a:t>
            </a:r>
          </a:p>
          <a:p>
            <a:r>
              <a:rPr lang="en-US" sz="1000">
                <a:latin typeface="Times New Roman" pitchFamily="18" charset="0"/>
              </a:rPr>
              <a:t>Perspective from Existing Documentation  </a:t>
            </a:r>
            <a:endParaRPr lang="en-US" sz="1200">
              <a:latin typeface="Times New Roman" pitchFamily="18" charset="0"/>
            </a:endParaRPr>
          </a:p>
          <a:p>
            <a:r>
              <a:rPr lang="en-US" sz="1000">
                <a:latin typeface="Times New Roman" pitchFamily="18" charset="0"/>
              </a:rPr>
              <a:t>Secondary data sources:</a:t>
            </a:r>
          </a:p>
          <a:p>
            <a:r>
              <a:rPr lang="en-US" sz="1000">
                <a:latin typeface="Times New Roman" pitchFamily="18" charset="0"/>
              </a:rPr>
              <a:t>Citizenship and Immigration Canada (CIC)</a:t>
            </a:r>
          </a:p>
          <a:p>
            <a:r>
              <a:rPr lang="en-US" sz="1000">
                <a:latin typeface="Times New Roman" pitchFamily="18" charset="0"/>
              </a:rPr>
              <a:t>Ontario Medical Association</a:t>
            </a:r>
          </a:p>
          <a:p>
            <a:r>
              <a:rPr lang="en-US" sz="1000">
                <a:latin typeface="Times New Roman" pitchFamily="18" charset="0"/>
              </a:rPr>
              <a:t>District Health Council</a:t>
            </a:r>
          </a:p>
          <a:p>
            <a:r>
              <a:rPr lang="en-US" sz="1000">
                <a:latin typeface="Times New Roman" pitchFamily="18" charset="0"/>
              </a:rPr>
              <a:t>Canadian Institute of Health Information  </a:t>
            </a:r>
          </a:p>
          <a:p>
            <a:endParaRPr lang="en-US" sz="1000">
              <a:latin typeface="Times New Roman" pitchFamily="18" charset="0"/>
            </a:endParaRPr>
          </a:p>
          <a:p>
            <a:r>
              <a:rPr lang="en-US" sz="1000">
                <a:latin typeface="Times New Roman" pitchFamily="18" charset="0"/>
              </a:rPr>
              <a:t>Statistics Canada</a:t>
            </a:r>
          </a:p>
          <a:p>
            <a:pPr lvl="1">
              <a:buFontTx/>
              <a:buChar char="-"/>
            </a:pPr>
            <a:r>
              <a:rPr lang="en-US" sz="1000">
                <a:latin typeface="Times New Roman" pitchFamily="18" charset="0"/>
              </a:rPr>
              <a:t>Census 2001</a:t>
            </a:r>
          </a:p>
          <a:p>
            <a:pPr lvl="1">
              <a:buFontTx/>
              <a:buChar char="-"/>
            </a:pPr>
            <a:r>
              <a:rPr lang="en-US" sz="1000">
                <a:latin typeface="Times New Roman" pitchFamily="18" charset="0"/>
              </a:rPr>
              <a:t>Vital Statistics</a:t>
            </a:r>
          </a:p>
          <a:p>
            <a:pPr lvl="1">
              <a:buFontTx/>
              <a:buChar char="-"/>
            </a:pPr>
            <a:r>
              <a:rPr lang="en-US" sz="1000">
                <a:latin typeface="Times New Roman" pitchFamily="18" charset="0"/>
              </a:rPr>
              <a:t>National Population Health Survey</a:t>
            </a:r>
          </a:p>
          <a:p>
            <a:pPr lvl="1">
              <a:buFontTx/>
              <a:buChar char="-"/>
            </a:pPr>
            <a:r>
              <a:rPr lang="en-US" sz="1000">
                <a:latin typeface="Times New Roman" pitchFamily="18" charset="0"/>
              </a:rPr>
              <a:t>Community Health Survey</a:t>
            </a:r>
          </a:p>
          <a:p>
            <a:endParaRPr lang="en-US">
              <a:latin typeface="Times New Roman" pitchFamily="18" charset="0"/>
            </a:endParaRPr>
          </a:p>
        </p:txBody>
      </p:sp>
      <p:sp>
        <p:nvSpPr>
          <p:cNvPr id="1039" name="Text Box 3"/>
          <p:cNvSpPr txBox="1">
            <a:spLocks noChangeArrowheads="1"/>
          </p:cNvSpPr>
          <p:nvPr/>
        </p:nvSpPr>
        <p:spPr bwMode="auto">
          <a:xfrm>
            <a:off x="6588125" y="685800"/>
            <a:ext cx="1641475" cy="1600200"/>
          </a:xfrm>
          <a:prstGeom prst="rect">
            <a:avLst/>
          </a:prstGeom>
          <a:solidFill>
            <a:srgbClr val="FFFFFF"/>
          </a:solidFill>
          <a:ln w="9525">
            <a:noFill/>
            <a:miter lim="800000"/>
            <a:headEnd/>
            <a:tailEnd/>
          </a:ln>
        </p:spPr>
        <p:txBody>
          <a:bodyPr/>
          <a:lstStyle/>
          <a:p>
            <a:r>
              <a:rPr lang="en-US" sz="1200" b="1">
                <a:latin typeface="Times New Roman" pitchFamily="18" charset="0"/>
              </a:rPr>
              <a:t>Findings and Conclusions</a:t>
            </a:r>
            <a:r>
              <a:rPr lang="en-US" sz="1000" b="1">
                <a:latin typeface="Times New Roman" pitchFamily="18" charset="0"/>
              </a:rPr>
              <a:t>:</a:t>
            </a:r>
            <a:r>
              <a:rPr lang="en-US" sz="1000">
                <a:latin typeface="Times New Roman" pitchFamily="18" charset="0"/>
              </a:rPr>
              <a:t> </a:t>
            </a:r>
          </a:p>
          <a:p>
            <a:r>
              <a:rPr lang="en-US" sz="1000">
                <a:latin typeface="Times New Roman" pitchFamily="18" charset="0"/>
              </a:rPr>
              <a:t>Mothers actions and experiences when managing the acute and minor illnesses of their </a:t>
            </a:r>
            <a:r>
              <a:rPr lang="en-US" sz="1000" i="1">
                <a:latin typeface="Times New Roman" pitchFamily="18" charset="0"/>
              </a:rPr>
              <a:t>‘normally well’</a:t>
            </a:r>
            <a:r>
              <a:rPr lang="en-US" sz="1000">
                <a:latin typeface="Times New Roman" pitchFamily="18" charset="0"/>
              </a:rPr>
              <a:t> preschool children</a:t>
            </a:r>
            <a:r>
              <a:rPr lang="en-US" sz="1200">
                <a:latin typeface="Times New Roman" pitchFamily="18" charset="0"/>
              </a:rPr>
              <a:t> </a:t>
            </a:r>
          </a:p>
          <a:p>
            <a:endParaRPr lang="en-US">
              <a:latin typeface="Times New Roman" pitchFamily="18" charset="0"/>
            </a:endParaRPr>
          </a:p>
        </p:txBody>
      </p:sp>
      <p:graphicFrame>
        <p:nvGraphicFramePr>
          <p:cNvPr id="1026" name="Diagram 4"/>
          <p:cNvGraphicFramePr>
            <a:graphicFrameLocks/>
          </p:cNvGraphicFramePr>
          <p:nvPr/>
        </p:nvGraphicFramePr>
        <p:xfrm>
          <a:off x="3059113" y="1196975"/>
          <a:ext cx="4570412" cy="4570413"/>
        </p:xfrm>
        <a:graphic>
          <a:graphicData uri="http://schemas.openxmlformats.org/drawingml/2006/compatibility">
            <com:legacyDrawing xmlns:com="http://schemas.openxmlformats.org/drawingml/2006/compatibility" spid="_x0000_s1026"/>
          </a:graphicData>
        </a:graphic>
      </p:graphicFrame>
      <p:sp>
        <p:nvSpPr>
          <p:cNvPr id="1040" name="Text Box 16"/>
          <p:cNvSpPr txBox="1">
            <a:spLocks noChangeArrowheads="1"/>
          </p:cNvSpPr>
          <p:nvPr/>
        </p:nvSpPr>
        <p:spPr bwMode="auto">
          <a:xfrm>
            <a:off x="684213" y="4365625"/>
            <a:ext cx="1906587" cy="2016125"/>
          </a:xfrm>
          <a:prstGeom prst="rect">
            <a:avLst/>
          </a:prstGeom>
          <a:solidFill>
            <a:srgbClr val="FFFFFF"/>
          </a:solidFill>
          <a:ln w="9525">
            <a:noFill/>
            <a:miter lim="800000"/>
            <a:headEnd/>
            <a:tailEnd/>
          </a:ln>
        </p:spPr>
        <p:txBody>
          <a:bodyPr/>
          <a:lstStyle/>
          <a:p>
            <a:r>
              <a:rPr lang="en-US" sz="1200" b="1">
                <a:latin typeface="Times New Roman" pitchFamily="18" charset="0"/>
              </a:rPr>
              <a:t>LENS THREE</a:t>
            </a:r>
          </a:p>
          <a:p>
            <a:r>
              <a:rPr lang="en-US" sz="1200">
                <a:latin typeface="Times New Roman" pitchFamily="18" charset="0"/>
              </a:rPr>
              <a:t>Perspective of Mothers:</a:t>
            </a:r>
          </a:p>
          <a:p>
            <a:endParaRPr lang="en-US" sz="1200">
              <a:latin typeface="Times New Roman" pitchFamily="18" charset="0"/>
            </a:endParaRPr>
          </a:p>
          <a:p>
            <a:pPr lvl="1">
              <a:buFontTx/>
              <a:buChar char="-"/>
            </a:pPr>
            <a:r>
              <a:rPr lang="en-US" sz="1200">
                <a:latin typeface="Times New Roman" pitchFamily="18" charset="0"/>
              </a:rPr>
              <a:t>Refugee Mothers with at least one preschool child</a:t>
            </a:r>
          </a:p>
          <a:p>
            <a:pPr lvl="1"/>
            <a:endParaRPr lang="en-US" sz="1200">
              <a:latin typeface="Times New Roman" pitchFamily="18" charset="0"/>
            </a:endParaRPr>
          </a:p>
          <a:p>
            <a:pPr lvl="1">
              <a:buFontTx/>
              <a:buChar char="-"/>
            </a:pPr>
            <a:r>
              <a:rPr lang="en-US" sz="1200">
                <a:latin typeface="Times New Roman" pitchFamily="18" charset="0"/>
              </a:rPr>
              <a:t>Refugee claimant mothers with at least one preschool child</a:t>
            </a:r>
          </a:p>
          <a:p>
            <a:endParaRPr lang="en-US">
              <a:latin typeface="Times New Roman" pitchFamily="18" charset="0"/>
            </a:endParaRPr>
          </a:p>
        </p:txBody>
      </p:sp>
      <p:sp>
        <p:nvSpPr>
          <p:cNvPr id="1041" name="Text Box 17"/>
          <p:cNvSpPr txBox="1">
            <a:spLocks noChangeArrowheads="1"/>
          </p:cNvSpPr>
          <p:nvPr/>
        </p:nvSpPr>
        <p:spPr bwMode="auto">
          <a:xfrm>
            <a:off x="6858000" y="3733800"/>
            <a:ext cx="1600200" cy="2133600"/>
          </a:xfrm>
          <a:prstGeom prst="rect">
            <a:avLst/>
          </a:prstGeom>
          <a:solidFill>
            <a:srgbClr val="FFFFFF"/>
          </a:solidFill>
          <a:ln w="9525">
            <a:noFill/>
            <a:miter lim="800000"/>
            <a:headEnd/>
            <a:tailEnd/>
          </a:ln>
        </p:spPr>
        <p:txBody>
          <a:bodyPr/>
          <a:lstStyle/>
          <a:p>
            <a:r>
              <a:rPr lang="en-US" sz="1200" b="1">
                <a:latin typeface="Times New Roman" pitchFamily="18" charset="0"/>
              </a:rPr>
              <a:t>LENS TWO</a:t>
            </a:r>
            <a:r>
              <a:rPr lang="en-US" sz="1000" b="1">
                <a:latin typeface="Times New Roman" pitchFamily="18" charset="0"/>
              </a:rPr>
              <a:t> </a:t>
            </a:r>
          </a:p>
          <a:p>
            <a:endParaRPr lang="en-US" sz="1000">
              <a:latin typeface="Times New Roman" pitchFamily="18" charset="0"/>
            </a:endParaRPr>
          </a:p>
          <a:p>
            <a:r>
              <a:rPr lang="en-US" sz="1000">
                <a:latin typeface="Times New Roman" pitchFamily="18" charset="0"/>
              </a:rPr>
              <a:t>Provider Perspectives:</a:t>
            </a:r>
          </a:p>
          <a:p>
            <a:endParaRPr lang="en-US" sz="1000">
              <a:latin typeface="Times New Roman" pitchFamily="18" charset="0"/>
            </a:endParaRPr>
          </a:p>
          <a:p>
            <a:pPr lvl="1">
              <a:buFontTx/>
              <a:buChar char="-"/>
            </a:pPr>
            <a:r>
              <a:rPr lang="en-US" sz="1000">
                <a:latin typeface="Times New Roman" pitchFamily="18" charset="0"/>
              </a:rPr>
              <a:t>Health care providers</a:t>
            </a:r>
          </a:p>
          <a:p>
            <a:pPr lvl="1">
              <a:buFontTx/>
              <a:buChar char="-"/>
            </a:pPr>
            <a:r>
              <a:rPr lang="en-US" sz="1000">
                <a:latin typeface="Times New Roman" pitchFamily="18" charset="0"/>
              </a:rPr>
              <a:t>Settlement support providers</a:t>
            </a:r>
          </a:p>
          <a:p>
            <a:pPr lvl="1">
              <a:buFontTx/>
              <a:buChar char="-"/>
            </a:pPr>
            <a:r>
              <a:rPr lang="en-US" sz="1000">
                <a:latin typeface="Times New Roman" pitchFamily="18" charset="0"/>
              </a:rPr>
              <a:t>Other support</a:t>
            </a:r>
            <a:r>
              <a:rPr lang="en-US" sz="1200">
                <a:latin typeface="Times New Roman" pitchFamily="18" charset="0"/>
              </a:rPr>
              <a:t> </a:t>
            </a:r>
            <a:r>
              <a:rPr lang="en-US" sz="1000">
                <a:latin typeface="Times New Roman" pitchFamily="18" charset="0"/>
              </a:rPr>
              <a:t>agencies</a:t>
            </a:r>
          </a:p>
          <a:p>
            <a:endParaRPr lang="en-US">
              <a:latin typeface="Times New Roman" pitchFamily="18" charset="0"/>
            </a:endParaRPr>
          </a:p>
        </p:txBody>
      </p:sp>
      <p:sp>
        <p:nvSpPr>
          <p:cNvPr id="1042" name="Rectangle 18"/>
          <p:cNvSpPr>
            <a:spLocks noChangeArrowheads="1"/>
          </p:cNvSpPr>
          <p:nvPr/>
        </p:nvSpPr>
        <p:spPr bwMode="auto">
          <a:xfrm>
            <a:off x="2590800" y="5334000"/>
            <a:ext cx="4495800" cy="822325"/>
          </a:xfrm>
          <a:prstGeom prst="rect">
            <a:avLst/>
          </a:prstGeom>
          <a:noFill/>
          <a:ln w="9525">
            <a:noFill/>
            <a:miter lim="800000"/>
            <a:headEnd/>
            <a:tailEnd/>
          </a:ln>
        </p:spPr>
        <p:txBody>
          <a:bodyPr anchor="ctr">
            <a:spAutoFit/>
          </a:bodyPr>
          <a:lstStyle/>
          <a:p>
            <a:r>
              <a:rPr lang="en-US" sz="1200" b="1">
                <a:latin typeface="Times New Roman" pitchFamily="18" charset="0"/>
              </a:rPr>
              <a:t>FIGURE 1: Three Lenses informing the picture of Refugee mother and refugee claimant mothers behaviours when they manage acute and minor episodic illnesses of their ‘normally well’ preschool Children.</a:t>
            </a:r>
            <a:r>
              <a:rPr lang="en-US" sz="1200">
                <a:latin typeface="Times New Roman" pitchFamily="18" charset="0"/>
              </a:rPr>
              <a:t> </a:t>
            </a:r>
          </a:p>
        </p:txBody>
      </p:sp>
      <p:sp>
        <p:nvSpPr>
          <p:cNvPr id="1043" name="TextBox 7"/>
          <p:cNvSpPr txBox="1">
            <a:spLocks noChangeArrowheads="1"/>
          </p:cNvSpPr>
          <p:nvPr/>
        </p:nvSpPr>
        <p:spPr bwMode="auto">
          <a:xfrm>
            <a:off x="2916238" y="549275"/>
            <a:ext cx="2951162" cy="584200"/>
          </a:xfrm>
          <a:prstGeom prst="rect">
            <a:avLst/>
          </a:prstGeom>
          <a:noFill/>
          <a:ln w="9525">
            <a:noFill/>
            <a:miter lim="800000"/>
            <a:headEnd/>
            <a:tailEnd/>
          </a:ln>
        </p:spPr>
        <p:txBody>
          <a:bodyPr>
            <a:spAutoFit/>
          </a:bodyPr>
          <a:lstStyle/>
          <a:p>
            <a:r>
              <a:rPr lang="en-CA" sz="3200"/>
              <a:t>Study One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1"/>
          </p:nvPr>
        </p:nvSpPr>
        <p:spPr>
          <a:xfrm>
            <a:off x="6553200" y="6356350"/>
            <a:ext cx="2133600" cy="365125"/>
          </a:xfrm>
        </p:spPr>
        <p:txBody>
          <a:bodyPr/>
          <a:lstStyle/>
          <a:p>
            <a:pPr>
              <a:defRPr/>
            </a:pPr>
            <a:fld id="{8E18430D-BF3F-4735-A980-4D7F0104A49E}" type="slidenum">
              <a:rPr lang="en-US"/>
              <a:pPr>
                <a:defRPr/>
              </a:pPr>
              <a:t>13</a:t>
            </a:fld>
            <a:endParaRPr lang="en-US"/>
          </a:p>
        </p:txBody>
      </p:sp>
      <p:sp>
        <p:nvSpPr>
          <p:cNvPr id="15363" name="Rectangle 2"/>
          <p:cNvSpPr>
            <a:spLocks noGrp="1" noChangeArrowheads="1"/>
          </p:cNvSpPr>
          <p:nvPr>
            <p:ph type="title"/>
          </p:nvPr>
        </p:nvSpPr>
        <p:spPr>
          <a:xfrm>
            <a:off x="457200" y="274638"/>
            <a:ext cx="8229600" cy="715962"/>
          </a:xfrm>
        </p:spPr>
        <p:txBody>
          <a:bodyPr/>
          <a:lstStyle/>
          <a:p>
            <a:pPr eaLnBrk="1" hangingPunct="1"/>
            <a:r>
              <a:rPr lang="en-US" sz="3600" b="1" smtClean="0"/>
              <a:t>			</a:t>
            </a:r>
            <a:r>
              <a:rPr lang="en-US" sz="3600" smtClean="0"/>
              <a:t>Study 1: Findings Overall</a:t>
            </a:r>
          </a:p>
        </p:txBody>
      </p:sp>
      <p:sp>
        <p:nvSpPr>
          <p:cNvPr id="7172" name="Rectangle 3"/>
          <p:cNvSpPr>
            <a:spLocks noGrp="1" noChangeArrowheads="1"/>
          </p:cNvSpPr>
          <p:nvPr>
            <p:ph type="body" idx="1"/>
          </p:nvPr>
        </p:nvSpPr>
        <p:spPr>
          <a:xfrm>
            <a:off x="457200" y="1557338"/>
            <a:ext cx="8229600" cy="4568825"/>
          </a:xfrm>
        </p:spPr>
        <p:txBody>
          <a:bodyPr>
            <a:normAutofit lnSpcReduction="10000"/>
          </a:bodyPr>
          <a:lstStyle/>
          <a:p>
            <a:pPr eaLnBrk="1" hangingPunct="1">
              <a:lnSpc>
                <a:spcPct val="80000"/>
              </a:lnSpc>
              <a:defRPr/>
            </a:pPr>
            <a:r>
              <a:rPr lang="en-US" dirty="0" smtClean="0"/>
              <a:t>Lens 1: </a:t>
            </a:r>
            <a:r>
              <a:rPr lang="en-US" i="1" dirty="0" smtClean="0"/>
              <a:t>Existing Documentation</a:t>
            </a:r>
          </a:p>
          <a:p>
            <a:pPr lvl="1" eaLnBrk="1" hangingPunct="1">
              <a:lnSpc>
                <a:spcPct val="80000"/>
              </a:lnSpc>
              <a:defRPr/>
            </a:pPr>
            <a:r>
              <a:rPr lang="en-US" sz="2200" i="1" dirty="0" smtClean="0">
                <a:solidFill>
                  <a:srgbClr val="CC3300"/>
                </a:solidFill>
              </a:rPr>
              <a:t>Little information about the study population</a:t>
            </a:r>
          </a:p>
          <a:p>
            <a:pPr lvl="1" eaLnBrk="1" hangingPunct="1">
              <a:lnSpc>
                <a:spcPct val="80000"/>
              </a:lnSpc>
              <a:buFontTx/>
              <a:buNone/>
              <a:defRPr/>
            </a:pPr>
            <a:endParaRPr lang="en-US" sz="2200" i="1" dirty="0" smtClean="0">
              <a:solidFill>
                <a:srgbClr val="CC3300"/>
              </a:solidFill>
            </a:endParaRPr>
          </a:p>
          <a:p>
            <a:pPr eaLnBrk="1" hangingPunct="1">
              <a:lnSpc>
                <a:spcPct val="80000"/>
              </a:lnSpc>
              <a:defRPr/>
            </a:pPr>
            <a:endParaRPr lang="en-US" sz="900" dirty="0" smtClean="0"/>
          </a:p>
          <a:p>
            <a:pPr eaLnBrk="1" hangingPunct="1">
              <a:lnSpc>
                <a:spcPct val="80000"/>
              </a:lnSpc>
              <a:defRPr/>
            </a:pPr>
            <a:r>
              <a:rPr lang="en-US" dirty="0" smtClean="0"/>
              <a:t>Lens 2: </a:t>
            </a:r>
            <a:r>
              <a:rPr lang="en-US" i="1" dirty="0" smtClean="0"/>
              <a:t>Provider Agencies</a:t>
            </a:r>
          </a:p>
          <a:p>
            <a:pPr lvl="1" eaLnBrk="1" hangingPunct="1">
              <a:lnSpc>
                <a:spcPct val="80000"/>
              </a:lnSpc>
              <a:defRPr/>
            </a:pPr>
            <a:r>
              <a:rPr lang="en-US" dirty="0" smtClean="0"/>
              <a:t>Settlement support (n=7)</a:t>
            </a:r>
          </a:p>
          <a:p>
            <a:pPr lvl="2" eaLnBrk="1" hangingPunct="1">
              <a:lnSpc>
                <a:spcPct val="80000"/>
              </a:lnSpc>
              <a:defRPr/>
            </a:pPr>
            <a:r>
              <a:rPr lang="en-US" i="1" dirty="0" smtClean="0">
                <a:solidFill>
                  <a:srgbClr val="CC3300"/>
                </a:solidFill>
              </a:rPr>
              <a:t>Do not serve refugee claimants &amp; have limited information about their needs.</a:t>
            </a:r>
          </a:p>
          <a:p>
            <a:pPr lvl="2" eaLnBrk="1" hangingPunct="1">
              <a:lnSpc>
                <a:spcPct val="80000"/>
              </a:lnSpc>
              <a:buFontTx/>
              <a:buNone/>
              <a:defRPr/>
            </a:pPr>
            <a:endParaRPr lang="en-US" i="1" dirty="0" smtClean="0">
              <a:solidFill>
                <a:srgbClr val="CC3300"/>
              </a:solidFill>
            </a:endParaRPr>
          </a:p>
          <a:p>
            <a:pPr lvl="1" eaLnBrk="1" hangingPunct="1">
              <a:lnSpc>
                <a:spcPct val="80000"/>
              </a:lnSpc>
              <a:defRPr/>
            </a:pPr>
            <a:r>
              <a:rPr lang="en-US" sz="2600" dirty="0" smtClean="0"/>
              <a:t>Primary health care (n=13)</a:t>
            </a:r>
            <a:r>
              <a:rPr lang="en-US" sz="1100" dirty="0" smtClean="0"/>
              <a:t> </a:t>
            </a:r>
            <a:endParaRPr lang="en-US" sz="1300" dirty="0" smtClean="0"/>
          </a:p>
          <a:p>
            <a:pPr lvl="2" eaLnBrk="1" hangingPunct="1">
              <a:lnSpc>
                <a:spcPct val="80000"/>
              </a:lnSpc>
              <a:defRPr/>
            </a:pPr>
            <a:r>
              <a:rPr lang="en-US" i="1" dirty="0" smtClean="0">
                <a:solidFill>
                  <a:srgbClr val="CC3300"/>
                </a:solidFill>
              </a:rPr>
              <a:t>Shortage of family doctors.</a:t>
            </a:r>
          </a:p>
          <a:p>
            <a:pPr lvl="2" eaLnBrk="1" hangingPunct="1">
              <a:lnSpc>
                <a:spcPct val="80000"/>
              </a:lnSpc>
              <a:defRPr/>
            </a:pPr>
            <a:r>
              <a:rPr lang="en-US" i="1" dirty="0" smtClean="0">
                <a:solidFill>
                  <a:srgbClr val="CC3300"/>
                </a:solidFill>
              </a:rPr>
              <a:t>Providers rarely know</a:t>
            </a:r>
            <a:r>
              <a:rPr lang="en-US" dirty="0" smtClean="0">
                <a:solidFill>
                  <a:srgbClr val="CC3300"/>
                </a:solidFill>
              </a:rPr>
              <a:t> </a:t>
            </a:r>
            <a:r>
              <a:rPr lang="en-US" i="1" dirty="0" smtClean="0">
                <a:solidFill>
                  <a:srgbClr val="CC3300"/>
                </a:solidFill>
              </a:rPr>
              <a:t>who refugees and refugee claimants are among their clients.</a:t>
            </a:r>
          </a:p>
          <a:p>
            <a:pPr lvl="2" eaLnBrk="1" hangingPunct="1">
              <a:lnSpc>
                <a:spcPct val="80000"/>
              </a:lnSpc>
              <a:defRPr/>
            </a:pPr>
            <a:endParaRPr lang="en-US" i="1" dirty="0" smtClean="0"/>
          </a:p>
          <a:p>
            <a:pPr lvl="1" eaLnBrk="1" hangingPunct="1">
              <a:lnSpc>
                <a:spcPct val="80000"/>
              </a:lnSpc>
              <a:defRPr/>
            </a:pPr>
            <a:endParaRPr lang="en-US" sz="1100" dirty="0" smtClean="0"/>
          </a:p>
          <a:p>
            <a:pPr eaLnBrk="1" hangingPunct="1">
              <a:lnSpc>
                <a:spcPct val="80000"/>
              </a:lnSpc>
              <a:buFontTx/>
              <a:buNone/>
              <a:defRPr/>
            </a:pPr>
            <a:endParaRPr lang="en-US" sz="800" dirty="0" smtClean="0"/>
          </a:p>
          <a:p>
            <a:pPr eaLnBrk="1" hangingPunct="1">
              <a:lnSpc>
                <a:spcPct val="80000"/>
              </a:lnSpc>
              <a:buFontTx/>
              <a:buNone/>
              <a:defRPr/>
            </a:pPr>
            <a:r>
              <a:rPr lang="en-US" sz="800" dirty="0" smtClean="0"/>
              <a:t>	</a:t>
            </a:r>
          </a:p>
        </p:txBody>
      </p:sp>
      <p:sp>
        <p:nvSpPr>
          <p:cNvPr id="5" name="Footer Placeholder 4"/>
          <p:cNvSpPr>
            <a:spLocks noGrp="1"/>
          </p:cNvSpPr>
          <p:nvPr>
            <p:ph type="ftr" sz="quarter" idx="10"/>
          </p:nvPr>
        </p:nvSpPr>
        <p:spPr/>
        <p:txBody>
          <a:bodyPr/>
          <a:lstStyle/>
          <a:p>
            <a:pPr>
              <a:defRPr/>
            </a:pPr>
            <a:r>
              <a:rPr lang="en-US"/>
              <a:t>Dr. Olive Wahoush  </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1"/>
          </p:nvPr>
        </p:nvSpPr>
        <p:spPr>
          <a:xfrm>
            <a:off x="6553200" y="6356350"/>
            <a:ext cx="2133600" cy="365125"/>
          </a:xfrm>
        </p:spPr>
        <p:txBody>
          <a:bodyPr/>
          <a:lstStyle/>
          <a:p>
            <a:pPr>
              <a:defRPr/>
            </a:pPr>
            <a:fld id="{5CB4F265-8A5C-4B7F-9103-8C1F2E7793DB}" type="slidenum">
              <a:rPr lang="en-US"/>
              <a:pPr>
                <a:defRPr/>
              </a:pPr>
              <a:t>14</a:t>
            </a:fld>
            <a:endParaRPr lang="en-US"/>
          </a:p>
        </p:txBody>
      </p:sp>
      <p:sp>
        <p:nvSpPr>
          <p:cNvPr id="8195" name="Rectangle 2"/>
          <p:cNvSpPr>
            <a:spLocks noGrp="1" noChangeArrowheads="1"/>
          </p:cNvSpPr>
          <p:nvPr>
            <p:ph type="title"/>
          </p:nvPr>
        </p:nvSpPr>
        <p:spPr/>
        <p:txBody>
          <a:bodyPr>
            <a:normAutofit fontScale="90000"/>
          </a:bodyPr>
          <a:lstStyle/>
          <a:p>
            <a:pPr eaLnBrk="1" hangingPunct="1">
              <a:defRPr/>
            </a:pPr>
            <a:r>
              <a:rPr lang="en-US" sz="3600" smtClean="0"/>
              <a:t>Lens 3: Mother’s (n = 55)</a:t>
            </a:r>
            <a:br>
              <a:rPr lang="en-US" sz="3600" smtClean="0"/>
            </a:br>
            <a:endParaRPr lang="en-CA" sz="3600" smtClean="0"/>
          </a:p>
        </p:txBody>
      </p:sp>
      <p:sp>
        <p:nvSpPr>
          <p:cNvPr id="16388" name="Rectangle 3"/>
          <p:cNvSpPr>
            <a:spLocks noGrp="1" noChangeArrowheads="1"/>
          </p:cNvSpPr>
          <p:nvPr>
            <p:ph type="body" idx="1"/>
          </p:nvPr>
        </p:nvSpPr>
        <p:spPr>
          <a:xfrm>
            <a:off x="0" y="1524000"/>
            <a:ext cx="9144000" cy="4602163"/>
          </a:xfrm>
        </p:spPr>
        <p:txBody>
          <a:bodyPr/>
          <a:lstStyle/>
          <a:p>
            <a:pPr lvl="1" eaLnBrk="1" hangingPunct="1"/>
            <a:r>
              <a:rPr lang="en-US" smtClean="0"/>
              <a:t>Majority of mothers had less than 3 children.</a:t>
            </a:r>
          </a:p>
          <a:p>
            <a:pPr lvl="1" eaLnBrk="1" hangingPunct="1"/>
            <a:r>
              <a:rPr lang="en-US" smtClean="0"/>
              <a:t>Education </a:t>
            </a:r>
            <a:r>
              <a:rPr lang="en-US" i="1" smtClean="0">
                <a:solidFill>
                  <a:srgbClr val="CC3300"/>
                </a:solidFill>
              </a:rPr>
              <a:t>U shaped curve</a:t>
            </a:r>
          </a:p>
          <a:p>
            <a:pPr lvl="2" eaLnBrk="1" hangingPunct="1"/>
            <a:r>
              <a:rPr lang="en-US" smtClean="0"/>
              <a:t>higher proportion less than elementary or had post secondary than in other reports &amp; general population. </a:t>
            </a:r>
            <a:endParaRPr lang="en-US" smtClean="0">
              <a:solidFill>
                <a:srgbClr val="FF0000"/>
              </a:solidFill>
            </a:endParaRPr>
          </a:p>
          <a:p>
            <a:pPr lvl="1" eaLnBrk="1" hangingPunct="1"/>
            <a:r>
              <a:rPr lang="en-US" i="1" smtClean="0">
                <a:solidFill>
                  <a:srgbClr val="CC3300"/>
                </a:solidFill>
              </a:rPr>
              <a:t>More than 50%</a:t>
            </a:r>
            <a:r>
              <a:rPr lang="en-US" smtClean="0"/>
              <a:t> of mothers knew no-one in Canada.</a:t>
            </a:r>
          </a:p>
          <a:p>
            <a:pPr lvl="1" eaLnBrk="1" hangingPunct="1"/>
            <a:r>
              <a:rPr lang="en-US" i="1" smtClean="0">
                <a:solidFill>
                  <a:srgbClr val="CC3300"/>
                </a:solidFill>
              </a:rPr>
              <a:t>40% - 60% </a:t>
            </a:r>
            <a:r>
              <a:rPr lang="en-US" smtClean="0"/>
              <a:t>were lone parents. </a:t>
            </a:r>
          </a:p>
          <a:p>
            <a:pPr lvl="1" eaLnBrk="1" hangingPunct="1"/>
            <a:r>
              <a:rPr lang="en-US" i="1" smtClean="0">
                <a:solidFill>
                  <a:srgbClr val="CC3300"/>
                </a:solidFill>
              </a:rPr>
              <a:t>56%</a:t>
            </a:r>
            <a:r>
              <a:rPr lang="en-US" smtClean="0"/>
              <a:t> were first settled in Hamilton &amp; 46% were secondary migrants.</a:t>
            </a:r>
            <a:endParaRPr lang="en-CA" smtClean="0"/>
          </a:p>
        </p:txBody>
      </p:sp>
      <p:sp>
        <p:nvSpPr>
          <p:cNvPr id="5" name="Footer Placeholder 4"/>
          <p:cNvSpPr>
            <a:spLocks noGrp="1"/>
          </p:cNvSpPr>
          <p:nvPr>
            <p:ph type="ftr" sz="quarter" idx="10"/>
          </p:nvPr>
        </p:nvSpPr>
        <p:spPr/>
        <p:txBody>
          <a:bodyPr/>
          <a:lstStyle/>
          <a:p>
            <a:pPr>
              <a:defRPr/>
            </a:pPr>
            <a:r>
              <a:rPr lang="en-US"/>
              <a:t>Dr. Olive Wahoush  </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1"/>
          </p:nvPr>
        </p:nvSpPr>
        <p:spPr>
          <a:xfrm>
            <a:off x="6553200" y="6356350"/>
            <a:ext cx="2133600" cy="365125"/>
          </a:xfrm>
        </p:spPr>
        <p:txBody>
          <a:bodyPr/>
          <a:lstStyle/>
          <a:p>
            <a:pPr>
              <a:defRPr/>
            </a:pPr>
            <a:fld id="{794111BE-9636-40A9-909F-DD7936FEF94C}" type="slidenum">
              <a:rPr lang="en-US"/>
              <a:pPr>
                <a:defRPr/>
              </a:pPr>
              <a:t>15</a:t>
            </a:fld>
            <a:endParaRPr lang="en-US"/>
          </a:p>
        </p:txBody>
      </p:sp>
      <p:sp>
        <p:nvSpPr>
          <p:cNvPr id="17411" name="Rectangle 2"/>
          <p:cNvSpPr>
            <a:spLocks noGrp="1" noChangeArrowheads="1"/>
          </p:cNvSpPr>
          <p:nvPr>
            <p:ph type="title"/>
          </p:nvPr>
        </p:nvSpPr>
        <p:spPr/>
        <p:txBody>
          <a:bodyPr/>
          <a:lstStyle/>
          <a:p>
            <a:pPr eaLnBrk="1" hangingPunct="1"/>
            <a:r>
              <a:rPr lang="en-US" sz="3600" smtClean="0"/>
              <a:t>Findings related to enablers</a:t>
            </a:r>
          </a:p>
        </p:txBody>
      </p:sp>
      <p:sp>
        <p:nvSpPr>
          <p:cNvPr id="17412" name="Rectangle 3"/>
          <p:cNvSpPr>
            <a:spLocks noGrp="1" noChangeArrowheads="1"/>
          </p:cNvSpPr>
          <p:nvPr>
            <p:ph type="body" idx="1"/>
          </p:nvPr>
        </p:nvSpPr>
        <p:spPr/>
        <p:txBody>
          <a:bodyPr/>
          <a:lstStyle/>
          <a:p>
            <a:pPr eaLnBrk="1" hangingPunct="1"/>
            <a:r>
              <a:rPr lang="en-US" smtClean="0"/>
              <a:t>All mothers reported they had health insurance; more reported provincial health insurance (OHIP) than Interim Federal Health Plan.</a:t>
            </a:r>
          </a:p>
          <a:p>
            <a:pPr eaLnBrk="1" hangingPunct="1">
              <a:buFontTx/>
              <a:buNone/>
            </a:pPr>
            <a:endParaRPr lang="en-US" smtClean="0"/>
          </a:p>
          <a:p>
            <a:pPr eaLnBrk="1" hangingPunct="1"/>
            <a:r>
              <a:rPr lang="en-US" smtClean="0"/>
              <a:t>More than two thirds </a:t>
            </a:r>
            <a:r>
              <a:rPr lang="en-US" i="1" smtClean="0">
                <a:solidFill>
                  <a:srgbClr val="CC3300"/>
                </a:solidFill>
              </a:rPr>
              <a:t>(70% - 80%)</a:t>
            </a:r>
            <a:r>
              <a:rPr lang="en-US" smtClean="0"/>
              <a:t> reported they had a regular provider of health care with a family doctor or a doctor at a CHC.</a:t>
            </a:r>
          </a:p>
          <a:p>
            <a:pPr lvl="1" eaLnBrk="1" hangingPunct="1"/>
            <a:r>
              <a:rPr lang="en-US" i="1" smtClean="0">
                <a:solidFill>
                  <a:srgbClr val="CC3300"/>
                </a:solidFill>
              </a:rPr>
              <a:t>Less than provincial reports (91% 2003)</a:t>
            </a:r>
          </a:p>
          <a:p>
            <a:pPr eaLnBrk="1" hangingPunct="1"/>
            <a:endParaRPr lang="en-US" sz="2400" i="1" smtClean="0">
              <a:solidFill>
                <a:srgbClr val="CC3300"/>
              </a:solidFill>
            </a:endParaRPr>
          </a:p>
        </p:txBody>
      </p:sp>
      <p:sp>
        <p:nvSpPr>
          <p:cNvPr id="5" name="Footer Placeholder 4"/>
          <p:cNvSpPr>
            <a:spLocks noGrp="1"/>
          </p:cNvSpPr>
          <p:nvPr>
            <p:ph type="ftr" sz="quarter" idx="10"/>
          </p:nvPr>
        </p:nvSpPr>
        <p:spPr/>
        <p:txBody>
          <a:bodyPr/>
          <a:lstStyle/>
          <a:p>
            <a:pPr>
              <a:defRPr/>
            </a:pPr>
            <a:r>
              <a:rPr lang="en-US"/>
              <a:t>Dr. Olive Wahoush  </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1"/>
          </p:nvPr>
        </p:nvSpPr>
        <p:spPr>
          <a:xfrm>
            <a:off x="6553200" y="6356350"/>
            <a:ext cx="2133600" cy="365125"/>
          </a:xfrm>
        </p:spPr>
        <p:txBody>
          <a:bodyPr/>
          <a:lstStyle/>
          <a:p>
            <a:pPr>
              <a:defRPr/>
            </a:pPr>
            <a:fld id="{1263F18E-5529-46E6-9DF6-EDCAC8742FA8}" type="slidenum">
              <a:rPr lang="en-US"/>
              <a:pPr>
                <a:defRPr/>
              </a:pPr>
              <a:t>16</a:t>
            </a:fld>
            <a:endParaRPr lang="en-US"/>
          </a:p>
        </p:txBody>
      </p:sp>
      <p:sp>
        <p:nvSpPr>
          <p:cNvPr id="18435" name="Rectangle 2"/>
          <p:cNvSpPr>
            <a:spLocks noGrp="1" noChangeArrowheads="1"/>
          </p:cNvSpPr>
          <p:nvPr>
            <p:ph type="title"/>
          </p:nvPr>
        </p:nvSpPr>
        <p:spPr/>
        <p:txBody>
          <a:bodyPr/>
          <a:lstStyle/>
          <a:p>
            <a:pPr eaLnBrk="1" hangingPunct="1"/>
            <a:r>
              <a:rPr lang="en-US" sz="3600" smtClean="0"/>
              <a:t>Experiences accessing health care</a:t>
            </a:r>
          </a:p>
        </p:txBody>
      </p:sp>
      <p:sp>
        <p:nvSpPr>
          <p:cNvPr id="18436" name="Rectangle 3"/>
          <p:cNvSpPr>
            <a:spLocks noGrp="1" noChangeArrowheads="1"/>
          </p:cNvSpPr>
          <p:nvPr>
            <p:ph type="body" idx="1"/>
          </p:nvPr>
        </p:nvSpPr>
        <p:spPr>
          <a:xfrm>
            <a:off x="457200" y="1371600"/>
            <a:ext cx="8229600" cy="4754563"/>
          </a:xfrm>
        </p:spPr>
        <p:txBody>
          <a:bodyPr/>
          <a:lstStyle/>
          <a:p>
            <a:pPr eaLnBrk="1" hangingPunct="1">
              <a:lnSpc>
                <a:spcPct val="80000"/>
              </a:lnSpc>
              <a:buFontTx/>
              <a:buNone/>
            </a:pPr>
            <a:endParaRPr lang="en-US" sz="1800" smtClean="0"/>
          </a:p>
          <a:p>
            <a:pPr eaLnBrk="1" hangingPunct="1">
              <a:lnSpc>
                <a:spcPct val="80000"/>
              </a:lnSpc>
            </a:pPr>
            <a:r>
              <a:rPr lang="en-US" smtClean="0"/>
              <a:t>Most reported very positive health care experiences</a:t>
            </a:r>
            <a:endParaRPr lang="en-US" sz="2400" smtClean="0">
              <a:solidFill>
                <a:srgbClr val="FF0000"/>
              </a:solidFill>
            </a:endParaRPr>
          </a:p>
          <a:p>
            <a:pPr eaLnBrk="1" hangingPunct="1">
              <a:lnSpc>
                <a:spcPct val="80000"/>
              </a:lnSpc>
              <a:buFontTx/>
              <a:buNone/>
            </a:pPr>
            <a:endParaRPr lang="en-US" sz="2000" smtClean="0">
              <a:solidFill>
                <a:srgbClr val="FF0000"/>
              </a:solidFill>
            </a:endParaRPr>
          </a:p>
          <a:p>
            <a:pPr eaLnBrk="1" hangingPunct="1">
              <a:lnSpc>
                <a:spcPct val="80000"/>
              </a:lnSpc>
            </a:pPr>
            <a:r>
              <a:rPr lang="en-US" smtClean="0"/>
              <a:t>Some reported negative experiences</a:t>
            </a:r>
            <a:r>
              <a:rPr lang="en-US" sz="2400" smtClean="0"/>
              <a:t> </a:t>
            </a:r>
            <a:endParaRPr lang="en-US" sz="2400" smtClean="0">
              <a:solidFill>
                <a:srgbClr val="FF0000"/>
              </a:solidFill>
            </a:endParaRPr>
          </a:p>
          <a:p>
            <a:pPr eaLnBrk="1" hangingPunct="1">
              <a:lnSpc>
                <a:spcPct val="80000"/>
              </a:lnSpc>
              <a:buFontTx/>
              <a:buNone/>
            </a:pPr>
            <a:endParaRPr lang="en-US" sz="2000" smtClean="0">
              <a:solidFill>
                <a:srgbClr val="FF0000"/>
              </a:solidFill>
            </a:endParaRPr>
          </a:p>
          <a:p>
            <a:pPr eaLnBrk="1" hangingPunct="1">
              <a:lnSpc>
                <a:spcPct val="80000"/>
              </a:lnSpc>
            </a:pPr>
            <a:r>
              <a:rPr lang="en-US" smtClean="0"/>
              <a:t>Financial costs were high </a:t>
            </a:r>
            <a:r>
              <a:rPr lang="en-US" sz="2400" smtClean="0"/>
              <a:t>(transport &amp; medications)</a:t>
            </a:r>
            <a:r>
              <a:rPr lang="en-US" smtClean="0"/>
              <a:t> &amp; resulted in mothers missing meals </a:t>
            </a:r>
          </a:p>
          <a:p>
            <a:pPr lvl="1" eaLnBrk="1" hangingPunct="1">
              <a:lnSpc>
                <a:spcPct val="80000"/>
              </a:lnSpc>
            </a:pPr>
            <a:r>
              <a:rPr lang="en-US" i="1" smtClean="0">
                <a:solidFill>
                  <a:srgbClr val="FF0000"/>
                </a:solidFill>
              </a:rPr>
              <a:t>Refugee claimants 68% vs Refugees 36%</a:t>
            </a:r>
            <a:endParaRPr lang="en-US" sz="2000" i="1" smtClean="0">
              <a:solidFill>
                <a:srgbClr val="FF0000"/>
              </a:solidFill>
            </a:endParaRPr>
          </a:p>
          <a:p>
            <a:pPr lvl="1" eaLnBrk="1" hangingPunct="1">
              <a:lnSpc>
                <a:spcPct val="80000"/>
              </a:lnSpc>
              <a:buFontTx/>
              <a:buNone/>
            </a:pPr>
            <a:endParaRPr lang="en-US" sz="2000" smtClean="0"/>
          </a:p>
          <a:p>
            <a:pPr eaLnBrk="1" hangingPunct="1">
              <a:lnSpc>
                <a:spcPct val="80000"/>
              </a:lnSpc>
            </a:pPr>
            <a:r>
              <a:rPr lang="en-US" smtClean="0"/>
              <a:t>Unmet needs related factors - interpreter support, transport and health insurance</a:t>
            </a:r>
            <a:r>
              <a:rPr lang="en-US" sz="2400" smtClean="0"/>
              <a:t>.</a:t>
            </a:r>
          </a:p>
          <a:p>
            <a:pPr eaLnBrk="1" hangingPunct="1">
              <a:lnSpc>
                <a:spcPct val="80000"/>
              </a:lnSpc>
            </a:pPr>
            <a:endParaRPr lang="en-US" sz="2400" smtClean="0"/>
          </a:p>
        </p:txBody>
      </p:sp>
      <p:sp>
        <p:nvSpPr>
          <p:cNvPr id="5" name="Footer Placeholder 4"/>
          <p:cNvSpPr>
            <a:spLocks noGrp="1"/>
          </p:cNvSpPr>
          <p:nvPr>
            <p:ph type="ftr" sz="quarter" idx="10"/>
          </p:nvPr>
        </p:nvSpPr>
        <p:spPr/>
        <p:txBody>
          <a:bodyPr/>
          <a:lstStyle/>
          <a:p>
            <a:pPr>
              <a:defRPr/>
            </a:pPr>
            <a:r>
              <a:rPr lang="en-US"/>
              <a:t>Dr. Olive Wahoush  </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0"/>
          </p:nvPr>
        </p:nvSpPr>
        <p:spPr>
          <a:xfrm>
            <a:off x="6934200" y="6477000"/>
            <a:ext cx="2133600" cy="307975"/>
          </a:xfrm>
        </p:spPr>
        <p:txBody>
          <a:bodyPr/>
          <a:lstStyle/>
          <a:p>
            <a:pPr algn="r">
              <a:defRPr/>
            </a:pPr>
            <a:r>
              <a:rPr lang="en-US"/>
              <a:t>Dr. Olive Wahoush  </a:t>
            </a:r>
            <a:endParaRPr lang="en-US"/>
          </a:p>
        </p:txBody>
      </p:sp>
      <p:sp>
        <p:nvSpPr>
          <p:cNvPr id="6147" name="Slide Number Placeholder 5"/>
          <p:cNvSpPr>
            <a:spLocks noGrp="1"/>
          </p:cNvSpPr>
          <p:nvPr>
            <p:ph type="sldNum" sz="quarter" idx="11"/>
          </p:nvPr>
        </p:nvSpPr>
        <p:spPr>
          <a:xfrm>
            <a:off x="6553200" y="6356350"/>
            <a:ext cx="2133600" cy="365125"/>
          </a:xfrm>
        </p:spPr>
        <p:txBody>
          <a:bodyPr/>
          <a:lstStyle/>
          <a:p>
            <a:pPr>
              <a:defRPr/>
            </a:pPr>
            <a:fld id="{B2D5F30C-B97E-48AC-B5BA-C144B12698A7}" type="slidenum">
              <a:rPr lang="en-US"/>
              <a:pPr>
                <a:defRPr/>
              </a:pPr>
              <a:t>17</a:t>
            </a:fld>
            <a:endParaRPr lang="en-US"/>
          </a:p>
        </p:txBody>
      </p:sp>
      <p:sp>
        <p:nvSpPr>
          <p:cNvPr id="19460" name="Rectangle 2"/>
          <p:cNvSpPr>
            <a:spLocks noGrp="1" noChangeArrowheads="1"/>
          </p:cNvSpPr>
          <p:nvPr>
            <p:ph type="title"/>
          </p:nvPr>
        </p:nvSpPr>
        <p:spPr>
          <a:xfrm>
            <a:off x="2133600" y="685800"/>
            <a:ext cx="6705600" cy="1014413"/>
          </a:xfrm>
        </p:spPr>
        <p:txBody>
          <a:bodyPr/>
          <a:lstStyle/>
          <a:p>
            <a:pPr eaLnBrk="1" hangingPunct="1"/>
            <a:r>
              <a:rPr lang="en-US" sz="3600" smtClean="0"/>
              <a:t>Full Range of Service Provider Agencies surveyed</a:t>
            </a:r>
          </a:p>
        </p:txBody>
      </p:sp>
      <p:sp>
        <p:nvSpPr>
          <p:cNvPr id="19461" name="Rectangle 3"/>
          <p:cNvSpPr>
            <a:spLocks noGrp="1" noChangeArrowheads="1"/>
          </p:cNvSpPr>
          <p:nvPr>
            <p:ph type="body" idx="1"/>
          </p:nvPr>
        </p:nvSpPr>
        <p:spPr/>
        <p:txBody>
          <a:bodyPr/>
          <a:lstStyle/>
          <a:p>
            <a:pPr eaLnBrk="1" hangingPunct="1"/>
            <a:r>
              <a:rPr lang="en-US" smtClean="0"/>
              <a:t>Primary health care providers </a:t>
            </a:r>
            <a:r>
              <a:rPr lang="en-US" sz="2000" smtClean="0"/>
              <a:t>(n=13)</a:t>
            </a:r>
          </a:p>
          <a:p>
            <a:pPr lvl="1" eaLnBrk="1" hangingPunct="1"/>
            <a:r>
              <a:rPr lang="en-US" smtClean="0"/>
              <a:t>Emergency departments</a:t>
            </a:r>
          </a:p>
          <a:p>
            <a:pPr lvl="1" eaLnBrk="1" hangingPunct="1"/>
            <a:r>
              <a:rPr lang="en-US" smtClean="0"/>
              <a:t>Community Health Centres (CHCs) </a:t>
            </a:r>
          </a:p>
          <a:p>
            <a:pPr lvl="1" eaLnBrk="1" hangingPunct="1"/>
            <a:r>
              <a:rPr lang="en-US" smtClean="0"/>
              <a:t>Single doctor practice</a:t>
            </a:r>
          </a:p>
          <a:p>
            <a:pPr lvl="1" eaLnBrk="1" hangingPunct="1"/>
            <a:r>
              <a:rPr lang="en-US" smtClean="0"/>
              <a:t>Walk-in clinics</a:t>
            </a:r>
          </a:p>
          <a:p>
            <a:pPr lvl="1" eaLnBrk="1" hangingPunct="1"/>
            <a:r>
              <a:rPr lang="en-US" smtClean="0"/>
              <a:t>Group practices</a:t>
            </a:r>
          </a:p>
          <a:p>
            <a:pPr lvl="1" eaLnBrk="1" hangingPunct="1"/>
            <a:r>
              <a:rPr lang="en-US" smtClean="0"/>
              <a:t>Alternative health practitioner</a:t>
            </a:r>
          </a:p>
          <a:p>
            <a:pPr eaLnBrk="1" hangingPunct="1"/>
            <a:r>
              <a:rPr lang="en-US" smtClean="0"/>
              <a:t>Settlement support agencies &amp; agents </a:t>
            </a:r>
            <a:r>
              <a:rPr lang="en-US" sz="2000" smtClean="0"/>
              <a:t>(n=7)</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0"/>
          </p:nvPr>
        </p:nvSpPr>
        <p:spPr>
          <a:xfrm>
            <a:off x="6934200" y="6477000"/>
            <a:ext cx="2133600" cy="307975"/>
          </a:xfrm>
        </p:spPr>
        <p:txBody>
          <a:bodyPr/>
          <a:lstStyle/>
          <a:p>
            <a:pPr algn="r">
              <a:defRPr/>
            </a:pPr>
            <a:r>
              <a:rPr lang="en-US"/>
              <a:t>Dr. Olive Wahoush  </a:t>
            </a:r>
            <a:endParaRPr lang="en-US"/>
          </a:p>
        </p:txBody>
      </p:sp>
      <p:sp>
        <p:nvSpPr>
          <p:cNvPr id="8195" name="Slide Number Placeholder 5"/>
          <p:cNvSpPr>
            <a:spLocks noGrp="1"/>
          </p:cNvSpPr>
          <p:nvPr>
            <p:ph type="sldNum" sz="quarter" idx="11"/>
          </p:nvPr>
        </p:nvSpPr>
        <p:spPr>
          <a:xfrm>
            <a:off x="6553200" y="6356350"/>
            <a:ext cx="2133600" cy="365125"/>
          </a:xfrm>
        </p:spPr>
        <p:txBody>
          <a:bodyPr/>
          <a:lstStyle/>
          <a:p>
            <a:pPr>
              <a:defRPr/>
            </a:pPr>
            <a:fld id="{36C95942-DB3E-4F82-9BC9-59BDCCCE62F7}" type="slidenum">
              <a:rPr lang="en-US"/>
              <a:pPr>
                <a:defRPr/>
              </a:pPr>
              <a:t>18</a:t>
            </a:fld>
            <a:endParaRPr lang="en-US"/>
          </a:p>
        </p:txBody>
      </p:sp>
      <p:sp>
        <p:nvSpPr>
          <p:cNvPr id="20484" name="Rectangle 2"/>
          <p:cNvSpPr>
            <a:spLocks noGrp="1" noChangeArrowheads="1"/>
          </p:cNvSpPr>
          <p:nvPr>
            <p:ph type="title"/>
          </p:nvPr>
        </p:nvSpPr>
        <p:spPr/>
        <p:txBody>
          <a:bodyPr/>
          <a:lstStyle/>
          <a:p>
            <a:pPr eaLnBrk="1" hangingPunct="1"/>
            <a:r>
              <a:rPr lang="en-US" smtClean="0"/>
              <a:t>Results</a:t>
            </a:r>
          </a:p>
        </p:txBody>
      </p:sp>
      <p:sp>
        <p:nvSpPr>
          <p:cNvPr id="20485" name="Rectangle 3"/>
          <p:cNvSpPr>
            <a:spLocks noGrp="1" noChangeArrowheads="1"/>
          </p:cNvSpPr>
          <p:nvPr>
            <p:ph type="body" idx="1"/>
          </p:nvPr>
        </p:nvSpPr>
        <p:spPr/>
        <p:txBody>
          <a:bodyPr/>
          <a:lstStyle/>
          <a:p>
            <a:pPr eaLnBrk="1" hangingPunct="1">
              <a:lnSpc>
                <a:spcPct val="90000"/>
              </a:lnSpc>
            </a:pPr>
            <a:r>
              <a:rPr lang="en-US" smtClean="0"/>
              <a:t>Primary health care providers rarely know who among their patients are refugees or asylum seekers</a:t>
            </a:r>
          </a:p>
          <a:p>
            <a:pPr eaLnBrk="1" hangingPunct="1">
              <a:lnSpc>
                <a:spcPct val="90000"/>
              </a:lnSpc>
            </a:pPr>
            <a:r>
              <a:rPr lang="en-US" smtClean="0"/>
              <a:t>Some reported they had witnessed discrimination by colleagues and did not know what to do</a:t>
            </a:r>
          </a:p>
          <a:p>
            <a:pPr eaLnBrk="1" hangingPunct="1">
              <a:lnSpc>
                <a:spcPct val="90000"/>
              </a:lnSpc>
            </a:pPr>
            <a:r>
              <a:rPr lang="en-US" smtClean="0"/>
              <a:t>A large majority had no preparation for working with culturally diverse populations; a few had completed people skills training. </a:t>
            </a:r>
          </a:p>
          <a:p>
            <a:pPr eaLnBrk="1" hangingPunct="1">
              <a:lnSpc>
                <a:spcPct val="90000"/>
              </a:lnSpc>
            </a:pPr>
            <a:endParaRPr lang="en-US" smtClean="0"/>
          </a:p>
          <a:p>
            <a:pPr eaLnBrk="1" hangingPunct="1">
              <a:lnSpc>
                <a:spcPct val="90000"/>
              </a:lnSpc>
            </a:pPr>
            <a:endParaRPr lang="en-US" smtClean="0"/>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1"/>
          </p:nvPr>
        </p:nvSpPr>
        <p:spPr>
          <a:xfrm>
            <a:off x="6553200" y="6356350"/>
            <a:ext cx="2133600" cy="365125"/>
          </a:xfrm>
        </p:spPr>
        <p:txBody>
          <a:bodyPr/>
          <a:lstStyle/>
          <a:p>
            <a:pPr>
              <a:defRPr/>
            </a:pPr>
            <a:fld id="{791F9848-DBDE-42CD-8385-349CFF168EE4}" type="slidenum">
              <a:rPr lang="en-US"/>
              <a:pPr>
                <a:defRPr/>
              </a:pPr>
              <a:t>19</a:t>
            </a:fld>
            <a:endParaRPr lang="en-US"/>
          </a:p>
        </p:txBody>
      </p:sp>
      <p:sp>
        <p:nvSpPr>
          <p:cNvPr id="13315" name="Rectangle 2"/>
          <p:cNvSpPr>
            <a:spLocks noGrp="1" noChangeArrowheads="1"/>
          </p:cNvSpPr>
          <p:nvPr>
            <p:ph type="title"/>
          </p:nvPr>
        </p:nvSpPr>
        <p:spPr/>
        <p:txBody>
          <a:bodyPr>
            <a:normAutofit fontScale="90000"/>
          </a:bodyPr>
          <a:lstStyle/>
          <a:p>
            <a:pPr eaLnBrk="1" hangingPunct="1">
              <a:defRPr/>
            </a:pPr>
            <a:r>
              <a:rPr lang="en-US" sz="3600" smtClean="0"/>
              <a:t>Congruent findings identified in each of  the 3 Lenses</a:t>
            </a:r>
          </a:p>
        </p:txBody>
      </p:sp>
      <p:sp>
        <p:nvSpPr>
          <p:cNvPr id="21508" name="Rectangle 3"/>
          <p:cNvSpPr>
            <a:spLocks noGrp="1" noChangeArrowheads="1"/>
          </p:cNvSpPr>
          <p:nvPr>
            <p:ph type="body" idx="1"/>
          </p:nvPr>
        </p:nvSpPr>
        <p:spPr/>
        <p:txBody>
          <a:bodyPr/>
          <a:lstStyle/>
          <a:p>
            <a:pPr eaLnBrk="1" hangingPunct="1"/>
            <a:r>
              <a:rPr lang="en-US" smtClean="0"/>
              <a:t>Racist behaviour</a:t>
            </a:r>
          </a:p>
          <a:p>
            <a:pPr eaLnBrk="1" hangingPunct="1"/>
            <a:r>
              <a:rPr lang="en-US" smtClean="0"/>
              <a:t>Limited offers of language help </a:t>
            </a:r>
          </a:p>
          <a:p>
            <a:pPr eaLnBrk="1" hangingPunct="1"/>
            <a:r>
              <a:rPr lang="en-US" smtClean="0"/>
              <a:t>Low income</a:t>
            </a:r>
          </a:p>
          <a:p>
            <a:pPr lvl="1" eaLnBrk="1" hangingPunct="1"/>
            <a:r>
              <a:rPr lang="en-US" smtClean="0"/>
              <a:t>Impact of direct and indirect costs to mothers seeking health care (all times especially at night and in cold weather)</a:t>
            </a:r>
          </a:p>
          <a:p>
            <a:pPr eaLnBrk="1" hangingPunct="1"/>
            <a:r>
              <a:rPr lang="en-US" smtClean="0"/>
              <a:t>Fear </a:t>
            </a:r>
          </a:p>
          <a:p>
            <a:pPr lvl="1" eaLnBrk="1" hangingPunct="1"/>
            <a:r>
              <a:rPr lang="en-US" smtClean="0"/>
              <a:t>Providers feared causing offence to their clients</a:t>
            </a:r>
          </a:p>
          <a:p>
            <a:pPr lvl="1" eaLnBrk="1" hangingPunct="1"/>
            <a:r>
              <a:rPr lang="en-US" smtClean="0"/>
              <a:t>Mothers feared being judged as poor parent</a:t>
            </a:r>
          </a:p>
          <a:p>
            <a:pPr lvl="1" eaLnBrk="1" hangingPunct="1">
              <a:buFontTx/>
              <a:buNone/>
            </a:pPr>
            <a:endParaRPr lang="en-US" smtClean="0"/>
          </a:p>
        </p:txBody>
      </p:sp>
      <p:sp>
        <p:nvSpPr>
          <p:cNvPr id="5" name="Footer Placeholder 4"/>
          <p:cNvSpPr>
            <a:spLocks noGrp="1"/>
          </p:cNvSpPr>
          <p:nvPr>
            <p:ph type="ftr" sz="quarter" idx="10"/>
          </p:nvPr>
        </p:nvSpPr>
        <p:spPr/>
        <p:txBody>
          <a:bodyPr/>
          <a:lstStyle/>
          <a:p>
            <a:pPr>
              <a:defRPr/>
            </a:pPr>
            <a:r>
              <a:rPr lang="en-US"/>
              <a:t>Dr. Olive Wahoush  </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CA" sz="3600" smtClean="0"/>
              <a:t>Objectives for this presentation</a:t>
            </a:r>
          </a:p>
        </p:txBody>
      </p:sp>
      <p:sp>
        <p:nvSpPr>
          <p:cNvPr id="5123" name="Content Placeholder 2"/>
          <p:cNvSpPr>
            <a:spLocks noGrp="1"/>
          </p:cNvSpPr>
          <p:nvPr>
            <p:ph idx="1"/>
          </p:nvPr>
        </p:nvSpPr>
        <p:spPr/>
        <p:txBody>
          <a:bodyPr/>
          <a:lstStyle/>
          <a:p>
            <a:r>
              <a:rPr lang="en-CA" smtClean="0"/>
              <a:t>To share an understanding of the Global view of refugee and immigrant movements</a:t>
            </a:r>
          </a:p>
          <a:p>
            <a:pPr lvl="1">
              <a:buFontTx/>
              <a:buNone/>
            </a:pPr>
            <a:r>
              <a:rPr lang="en-CA" smtClean="0">
                <a:solidFill>
                  <a:schemeClr val="tx1"/>
                </a:solidFill>
              </a:rPr>
              <a:t>Global </a:t>
            </a:r>
          </a:p>
          <a:p>
            <a:pPr lvl="1"/>
            <a:r>
              <a:rPr lang="en-CA" smtClean="0"/>
              <a:t>Describe the picture of refugee movements</a:t>
            </a:r>
          </a:p>
          <a:p>
            <a:pPr lvl="1"/>
            <a:r>
              <a:rPr lang="en-CA" smtClean="0"/>
              <a:t>Outline the pre-transfer processes</a:t>
            </a:r>
          </a:p>
          <a:p>
            <a:pPr lvl="1">
              <a:buFontTx/>
              <a:buNone/>
            </a:pPr>
            <a:r>
              <a:rPr lang="en-CA" sz="2600" smtClean="0">
                <a:solidFill>
                  <a:schemeClr val="tx1"/>
                </a:solidFill>
              </a:rPr>
              <a:t>Local </a:t>
            </a:r>
          </a:p>
          <a:p>
            <a:pPr lvl="1"/>
            <a:r>
              <a:rPr lang="en-CA" smtClean="0"/>
              <a:t>Outline early reception in Canada</a:t>
            </a:r>
          </a:p>
          <a:p>
            <a:pPr lvl="1"/>
            <a:r>
              <a:rPr lang="en-CA" smtClean="0"/>
              <a:t>Report a few findings from my research in this region</a:t>
            </a:r>
          </a:p>
        </p:txBody>
      </p:sp>
      <p:sp>
        <p:nvSpPr>
          <p:cNvPr id="4" name="Footer Placeholder 3"/>
          <p:cNvSpPr>
            <a:spLocks noGrp="1"/>
          </p:cNvSpPr>
          <p:nvPr>
            <p:ph type="ftr" sz="quarter" idx="10"/>
          </p:nvPr>
        </p:nvSpPr>
        <p:spPr/>
        <p:txBody>
          <a:bodyPr/>
          <a:lstStyle/>
          <a:p>
            <a:pPr>
              <a:defRPr/>
            </a:pPr>
            <a:r>
              <a:rPr lang="en-US"/>
              <a:t>Dr. Olive Wahoush  </a:t>
            </a:r>
            <a:endParaRPr lang="en-US"/>
          </a:p>
        </p:txBody>
      </p:sp>
      <p:sp>
        <p:nvSpPr>
          <p:cNvPr id="5" name="Slide Number Placeholder 4"/>
          <p:cNvSpPr>
            <a:spLocks noGrp="1"/>
          </p:cNvSpPr>
          <p:nvPr>
            <p:ph type="sldNum" sz="quarter" idx="11"/>
          </p:nvPr>
        </p:nvSpPr>
        <p:spPr/>
        <p:txBody>
          <a:bodyPr/>
          <a:lstStyle/>
          <a:p>
            <a:pPr>
              <a:defRPr/>
            </a:pPr>
            <a:fld id="{C22394F6-A154-4B9B-A0A9-DFDF7D38DCE9}"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0"/>
          </p:nvPr>
        </p:nvSpPr>
        <p:spPr>
          <a:xfrm>
            <a:off x="6934200" y="6477000"/>
            <a:ext cx="2133600" cy="307975"/>
          </a:xfrm>
        </p:spPr>
        <p:txBody>
          <a:bodyPr/>
          <a:lstStyle/>
          <a:p>
            <a:pPr algn="r">
              <a:defRPr/>
            </a:pPr>
            <a:r>
              <a:rPr lang="en-US"/>
              <a:t>Dr. Olive Wahoush  </a:t>
            </a:r>
            <a:endParaRPr lang="en-US"/>
          </a:p>
        </p:txBody>
      </p:sp>
      <p:sp>
        <p:nvSpPr>
          <p:cNvPr id="9219" name="Slide Number Placeholder 5"/>
          <p:cNvSpPr>
            <a:spLocks noGrp="1"/>
          </p:cNvSpPr>
          <p:nvPr>
            <p:ph type="sldNum" sz="quarter" idx="11"/>
          </p:nvPr>
        </p:nvSpPr>
        <p:spPr>
          <a:xfrm>
            <a:off x="6553200" y="6356350"/>
            <a:ext cx="2133600" cy="365125"/>
          </a:xfrm>
        </p:spPr>
        <p:txBody>
          <a:bodyPr/>
          <a:lstStyle/>
          <a:p>
            <a:pPr>
              <a:defRPr/>
            </a:pPr>
            <a:fld id="{0D4945A7-C5CD-4DCB-B991-0C8A52ED0959}" type="slidenum">
              <a:rPr lang="en-US"/>
              <a:pPr>
                <a:defRPr/>
              </a:pPr>
              <a:t>20</a:t>
            </a:fld>
            <a:endParaRPr lang="en-US"/>
          </a:p>
        </p:txBody>
      </p:sp>
      <p:sp>
        <p:nvSpPr>
          <p:cNvPr id="22532" name="Rectangle 2"/>
          <p:cNvSpPr>
            <a:spLocks noGrp="1" noChangeArrowheads="1"/>
          </p:cNvSpPr>
          <p:nvPr>
            <p:ph type="title"/>
          </p:nvPr>
        </p:nvSpPr>
        <p:spPr/>
        <p:txBody>
          <a:bodyPr/>
          <a:lstStyle/>
          <a:p>
            <a:pPr eaLnBrk="1" hangingPunct="1"/>
            <a:r>
              <a:rPr lang="en-CA" smtClean="0"/>
              <a:t>Sources of inequity</a:t>
            </a:r>
          </a:p>
        </p:txBody>
      </p:sp>
      <p:sp>
        <p:nvSpPr>
          <p:cNvPr id="22533" name="Rectangle 3"/>
          <p:cNvSpPr>
            <a:spLocks noGrp="1" noChangeArrowheads="1"/>
          </p:cNvSpPr>
          <p:nvPr>
            <p:ph type="body" idx="1"/>
          </p:nvPr>
        </p:nvSpPr>
        <p:spPr/>
        <p:txBody>
          <a:bodyPr/>
          <a:lstStyle/>
          <a:p>
            <a:pPr eaLnBrk="1" hangingPunct="1"/>
            <a:r>
              <a:rPr lang="en-CA" smtClean="0"/>
              <a:t>Payment for services</a:t>
            </a:r>
          </a:p>
          <a:p>
            <a:pPr eaLnBrk="1" hangingPunct="1"/>
            <a:r>
              <a:rPr lang="en-CA" smtClean="0"/>
              <a:t>Limited hours of service if no regular health care provider</a:t>
            </a:r>
          </a:p>
          <a:p>
            <a:pPr eaLnBrk="1" hangingPunct="1"/>
            <a:r>
              <a:rPr lang="en-CA" smtClean="0"/>
              <a:t>Preferred language</a:t>
            </a:r>
          </a:p>
          <a:p>
            <a:pPr eaLnBrk="1" hangingPunct="1"/>
            <a:r>
              <a:rPr lang="en-CA" smtClean="0"/>
              <a:t>7 of 13 health care provider services reported child health expertise</a:t>
            </a:r>
          </a:p>
          <a:p>
            <a:pPr eaLnBrk="1" hangingPunct="1"/>
            <a:r>
              <a:rPr lang="en-CA" smtClean="0"/>
              <a:t>Policy – little support for Asylum seekers</a:t>
            </a:r>
          </a:p>
          <a:p>
            <a:pPr eaLnBrk="1" hangingPunct="1"/>
            <a:endParaRPr lang="en-CA"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0"/>
          </p:nvPr>
        </p:nvSpPr>
        <p:spPr>
          <a:xfrm>
            <a:off x="6934200" y="6477000"/>
            <a:ext cx="2133600" cy="307975"/>
          </a:xfrm>
        </p:spPr>
        <p:txBody>
          <a:bodyPr/>
          <a:lstStyle/>
          <a:p>
            <a:pPr algn="r">
              <a:defRPr/>
            </a:pPr>
            <a:r>
              <a:rPr lang="en-US"/>
              <a:t>Dr. Olive Wahoush  </a:t>
            </a:r>
            <a:endParaRPr lang="en-US"/>
          </a:p>
        </p:txBody>
      </p:sp>
      <p:sp>
        <p:nvSpPr>
          <p:cNvPr id="10243" name="Slide Number Placeholder 5"/>
          <p:cNvSpPr>
            <a:spLocks noGrp="1"/>
          </p:cNvSpPr>
          <p:nvPr>
            <p:ph type="sldNum" sz="quarter" idx="11"/>
          </p:nvPr>
        </p:nvSpPr>
        <p:spPr>
          <a:xfrm>
            <a:off x="6553200" y="6356350"/>
            <a:ext cx="2133600" cy="365125"/>
          </a:xfrm>
        </p:spPr>
        <p:txBody>
          <a:bodyPr/>
          <a:lstStyle/>
          <a:p>
            <a:pPr>
              <a:defRPr/>
            </a:pPr>
            <a:fld id="{5E34EBF7-6820-4595-B743-517FA243D5E7}" type="slidenum">
              <a:rPr lang="en-US"/>
              <a:pPr>
                <a:defRPr/>
              </a:pPr>
              <a:t>21</a:t>
            </a:fld>
            <a:endParaRPr lang="en-US"/>
          </a:p>
        </p:txBody>
      </p:sp>
      <p:sp>
        <p:nvSpPr>
          <p:cNvPr id="23556" name="Rectangle 2"/>
          <p:cNvSpPr>
            <a:spLocks noGrp="1" noChangeArrowheads="1"/>
          </p:cNvSpPr>
          <p:nvPr>
            <p:ph type="title"/>
          </p:nvPr>
        </p:nvSpPr>
        <p:spPr>
          <a:xfrm>
            <a:off x="3203575" y="274638"/>
            <a:ext cx="5483225" cy="922337"/>
          </a:xfrm>
        </p:spPr>
        <p:txBody>
          <a:bodyPr/>
          <a:lstStyle/>
          <a:p>
            <a:pPr eaLnBrk="1" hangingPunct="1"/>
            <a:r>
              <a:rPr lang="en-US" smtClean="0"/>
              <a:t>Conclusions </a:t>
            </a:r>
          </a:p>
        </p:txBody>
      </p:sp>
      <p:sp>
        <p:nvSpPr>
          <p:cNvPr id="23557" name="Rectangle 3"/>
          <p:cNvSpPr>
            <a:spLocks noGrp="1" noChangeArrowheads="1"/>
          </p:cNvSpPr>
          <p:nvPr>
            <p:ph type="body" idx="1"/>
          </p:nvPr>
        </p:nvSpPr>
        <p:spPr>
          <a:xfrm>
            <a:off x="611188" y="1700213"/>
            <a:ext cx="8353425" cy="4537075"/>
          </a:xfrm>
        </p:spPr>
        <p:txBody>
          <a:bodyPr/>
          <a:lstStyle/>
          <a:p>
            <a:pPr eaLnBrk="1" hangingPunct="1">
              <a:lnSpc>
                <a:spcPct val="90000"/>
              </a:lnSpc>
            </a:pPr>
            <a:r>
              <a:rPr lang="en-US" smtClean="0"/>
              <a:t>Asylum seekers have fewer services available to them and have fewer choices </a:t>
            </a:r>
          </a:p>
          <a:p>
            <a:pPr eaLnBrk="1" hangingPunct="1">
              <a:lnSpc>
                <a:spcPct val="90000"/>
              </a:lnSpc>
              <a:buFontTx/>
              <a:buNone/>
            </a:pPr>
            <a:endParaRPr lang="en-US" i="1" smtClean="0"/>
          </a:p>
          <a:p>
            <a:pPr eaLnBrk="1" hangingPunct="1">
              <a:lnSpc>
                <a:spcPct val="90000"/>
              </a:lnSpc>
            </a:pPr>
            <a:r>
              <a:rPr lang="en-US" smtClean="0"/>
              <a:t>Health service providers </a:t>
            </a:r>
            <a:r>
              <a:rPr lang="en-CA" smtClean="0"/>
              <a:t>try to meet the needs of the refugee or asylum seeker family at the time of contact</a:t>
            </a:r>
          </a:p>
          <a:p>
            <a:pPr eaLnBrk="1" hangingPunct="1">
              <a:lnSpc>
                <a:spcPct val="90000"/>
              </a:lnSpc>
              <a:buFontTx/>
              <a:buNone/>
            </a:pPr>
            <a:endParaRPr lang="en-CA" smtClean="0"/>
          </a:p>
          <a:p>
            <a:pPr eaLnBrk="1" hangingPunct="1">
              <a:lnSpc>
                <a:spcPct val="90000"/>
              </a:lnSpc>
            </a:pPr>
            <a:r>
              <a:rPr lang="en-CA" smtClean="0"/>
              <a:t>Health system responses sometimes fail to meet the specific needs of refugee or asylum seekers </a:t>
            </a:r>
          </a:p>
          <a:p>
            <a:pPr eaLnBrk="1" hangingPunct="1">
              <a:lnSpc>
                <a:spcPct val="90000"/>
              </a:lnSpc>
              <a:buFontTx/>
              <a:buNone/>
            </a:pPr>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Study 2: design</a:t>
            </a:r>
          </a:p>
        </p:txBody>
      </p:sp>
      <p:sp>
        <p:nvSpPr>
          <p:cNvPr id="24579" name="Rectangle 3"/>
          <p:cNvSpPr>
            <a:spLocks noGrp="1" noChangeArrowheads="1"/>
          </p:cNvSpPr>
          <p:nvPr>
            <p:ph idx="1"/>
          </p:nvPr>
        </p:nvSpPr>
        <p:spPr>
          <a:xfrm>
            <a:off x="457200" y="1916113"/>
            <a:ext cx="8229600" cy="4210050"/>
          </a:xfrm>
        </p:spPr>
        <p:txBody>
          <a:bodyPr/>
          <a:lstStyle/>
          <a:p>
            <a:pPr eaLnBrk="1" hangingPunct="1"/>
            <a:r>
              <a:rPr lang="en-US" smtClean="0"/>
              <a:t>Exploratory descriptive feasibility </a:t>
            </a:r>
          </a:p>
          <a:p>
            <a:pPr eaLnBrk="1" hangingPunct="1"/>
            <a:r>
              <a:rPr lang="en-US" smtClean="0"/>
              <a:t>Two cities – selected </a:t>
            </a:r>
          </a:p>
          <a:p>
            <a:pPr eaLnBrk="1" hangingPunct="1"/>
            <a:r>
              <a:rPr lang="en-US" smtClean="0"/>
              <a:t>Recruitment strategy in collaboration with two reception centres</a:t>
            </a:r>
          </a:p>
          <a:p>
            <a:pPr eaLnBrk="1" hangingPunct="1"/>
            <a:r>
              <a:rPr lang="en-US" smtClean="0"/>
              <a:t>Ethics approval process and challenges</a:t>
            </a:r>
          </a:p>
          <a:p>
            <a:pPr eaLnBrk="1" hangingPunct="1"/>
            <a:r>
              <a:rPr lang="en-US" smtClean="0"/>
              <a:t>Launch of study – training </a:t>
            </a:r>
          </a:p>
          <a:p>
            <a:pPr eaLnBrk="1" hangingPunct="1"/>
            <a:endParaRPr lang="en-US" smtClean="0"/>
          </a:p>
          <a:p>
            <a:pPr eaLnBrk="1" hangingPunct="1"/>
            <a:endParaRPr lang="en-US" smtClean="0"/>
          </a:p>
        </p:txBody>
      </p:sp>
      <p:sp>
        <p:nvSpPr>
          <p:cNvPr id="6148" name="Footer Placeholder 4"/>
          <p:cNvSpPr>
            <a:spLocks noGrp="1"/>
          </p:cNvSpPr>
          <p:nvPr>
            <p:ph type="ftr" sz="quarter" idx="10"/>
          </p:nvPr>
        </p:nvSpPr>
        <p:spPr/>
        <p:txBody>
          <a:bodyPr/>
          <a:lstStyle/>
          <a:p>
            <a:pPr>
              <a:defRPr/>
            </a:pPr>
            <a:r>
              <a:rPr lang="en-US"/>
              <a:t>Dr. Olive Wahoush  </a:t>
            </a:r>
          </a:p>
        </p:txBody>
      </p:sp>
      <p:sp>
        <p:nvSpPr>
          <p:cNvPr id="6149" name="Slide Number Placeholder 5"/>
          <p:cNvSpPr>
            <a:spLocks noGrp="1"/>
          </p:cNvSpPr>
          <p:nvPr>
            <p:ph type="sldNum" sz="quarter" idx="11"/>
          </p:nvPr>
        </p:nvSpPr>
        <p:spPr/>
        <p:txBody>
          <a:bodyPr/>
          <a:lstStyle/>
          <a:p>
            <a:pPr>
              <a:defRPr/>
            </a:pPr>
            <a:fld id="{990A88B9-2B1F-4F1C-8375-DFAF9E653753}" type="slidenum">
              <a:rPr lang="en-US" smtClean="0"/>
              <a:pPr>
                <a:defRPr/>
              </a:pPr>
              <a:t>22</a:t>
            </a:fld>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eaLnBrk="1" hangingPunct="1">
              <a:defRPr/>
            </a:pPr>
            <a:r>
              <a:rPr lang="en-US" smtClean="0"/>
              <a:t>Demographic Information – </a:t>
            </a:r>
            <a:br>
              <a:rPr lang="en-US" smtClean="0"/>
            </a:br>
            <a:r>
              <a:rPr lang="en-US" smtClean="0"/>
              <a:t>Pre-migration</a:t>
            </a:r>
          </a:p>
        </p:txBody>
      </p:sp>
      <p:sp>
        <p:nvSpPr>
          <p:cNvPr id="25603" name="Rectangle 3"/>
          <p:cNvSpPr>
            <a:spLocks noGrp="1" noChangeArrowheads="1"/>
          </p:cNvSpPr>
          <p:nvPr>
            <p:ph idx="1"/>
          </p:nvPr>
        </p:nvSpPr>
        <p:spPr/>
        <p:txBody>
          <a:bodyPr/>
          <a:lstStyle/>
          <a:p>
            <a:pPr eaLnBrk="1" hangingPunct="1"/>
            <a:r>
              <a:rPr lang="en-US" smtClean="0"/>
              <a:t>Urban 54% (7)</a:t>
            </a:r>
          </a:p>
          <a:p>
            <a:pPr eaLnBrk="1" hangingPunct="1"/>
            <a:r>
              <a:rPr lang="en-US" smtClean="0"/>
              <a:t>Rural 46% (6)</a:t>
            </a:r>
          </a:p>
          <a:p>
            <a:pPr eaLnBrk="1" hangingPunct="1">
              <a:buFontTx/>
              <a:buNone/>
            </a:pPr>
            <a:endParaRPr lang="en-US" smtClean="0"/>
          </a:p>
          <a:p>
            <a:pPr eaLnBrk="1" hangingPunct="1"/>
            <a:r>
              <a:rPr lang="en-US" smtClean="0"/>
              <a:t>Refugee Camp 85% (11)       </a:t>
            </a:r>
            <a:r>
              <a:rPr lang="en-US" i="1" u="sng" smtClean="0"/>
              <a:t>3 - 19yrs</a:t>
            </a:r>
          </a:p>
          <a:p>
            <a:pPr eaLnBrk="1" hangingPunct="1"/>
            <a:r>
              <a:rPr lang="en-US" smtClean="0"/>
              <a:t>From war zone 77% (10)</a:t>
            </a:r>
          </a:p>
          <a:p>
            <a:pPr eaLnBrk="1" hangingPunct="1"/>
            <a:r>
              <a:rPr lang="en-US" smtClean="0"/>
              <a:t>Family size: range 1 – 9 children</a:t>
            </a:r>
          </a:p>
        </p:txBody>
      </p:sp>
      <p:sp>
        <p:nvSpPr>
          <p:cNvPr id="8196" name="Footer Placeholder 4"/>
          <p:cNvSpPr>
            <a:spLocks noGrp="1"/>
          </p:cNvSpPr>
          <p:nvPr>
            <p:ph type="ftr" sz="quarter" idx="10"/>
          </p:nvPr>
        </p:nvSpPr>
        <p:spPr/>
        <p:txBody>
          <a:bodyPr/>
          <a:lstStyle/>
          <a:p>
            <a:pPr>
              <a:defRPr/>
            </a:pPr>
            <a:r>
              <a:rPr lang="en-US"/>
              <a:t>Dr. Olive Wahoush  </a:t>
            </a:r>
          </a:p>
        </p:txBody>
      </p:sp>
      <p:sp>
        <p:nvSpPr>
          <p:cNvPr id="8197" name="Slide Number Placeholder 5"/>
          <p:cNvSpPr>
            <a:spLocks noGrp="1"/>
          </p:cNvSpPr>
          <p:nvPr>
            <p:ph type="sldNum" sz="quarter" idx="11"/>
          </p:nvPr>
        </p:nvSpPr>
        <p:spPr/>
        <p:txBody>
          <a:bodyPr/>
          <a:lstStyle/>
          <a:p>
            <a:pPr>
              <a:defRPr/>
            </a:pPr>
            <a:fld id="{ECF393B8-84DF-456D-A250-F123B725CA9B}" type="slidenum">
              <a:rPr lang="en-US" smtClean="0"/>
              <a:pPr>
                <a:defRPr/>
              </a:pPr>
              <a:t>23</a:t>
            </a:fld>
            <a:endParaRPr 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b="1" smtClean="0"/>
              <a:t>Post Migration</a:t>
            </a:r>
          </a:p>
        </p:txBody>
      </p:sp>
      <p:sp>
        <p:nvSpPr>
          <p:cNvPr id="26627" name="Rectangle 3"/>
          <p:cNvSpPr>
            <a:spLocks noGrp="1" noChangeArrowheads="1"/>
          </p:cNvSpPr>
          <p:nvPr>
            <p:ph idx="1"/>
          </p:nvPr>
        </p:nvSpPr>
        <p:spPr>
          <a:xfrm>
            <a:off x="457200" y="1557338"/>
            <a:ext cx="8229600" cy="4568825"/>
          </a:xfrm>
        </p:spPr>
        <p:txBody>
          <a:bodyPr/>
          <a:lstStyle/>
          <a:p>
            <a:pPr eaLnBrk="1" hangingPunct="1"/>
            <a:endParaRPr lang="en-US" smtClean="0"/>
          </a:p>
          <a:p>
            <a:pPr eaLnBrk="1" hangingPunct="1"/>
            <a:r>
              <a:rPr lang="en-US" smtClean="0"/>
              <a:t>Child(ren) left behind 38% (5)</a:t>
            </a:r>
          </a:p>
          <a:p>
            <a:pPr eaLnBrk="1" hangingPunct="1">
              <a:buFontTx/>
              <a:buNone/>
            </a:pPr>
            <a:endParaRPr lang="en-US" smtClean="0"/>
          </a:p>
          <a:p>
            <a:pPr eaLnBrk="1" hangingPunct="1"/>
            <a:r>
              <a:rPr lang="en-US" smtClean="0"/>
              <a:t>Sense of belonging 69% (9)</a:t>
            </a:r>
          </a:p>
          <a:p>
            <a:pPr eaLnBrk="1" hangingPunct="1">
              <a:buFontTx/>
              <a:buNone/>
            </a:pPr>
            <a:endParaRPr lang="en-US" smtClean="0"/>
          </a:p>
          <a:p>
            <a:pPr eaLnBrk="1" hangingPunct="1"/>
            <a:r>
              <a:rPr lang="en-US" smtClean="0"/>
              <a:t>Ability in English 15% (2)</a:t>
            </a:r>
          </a:p>
          <a:p>
            <a:pPr eaLnBrk="1" hangingPunct="1"/>
            <a:endParaRPr lang="en-US" smtClean="0"/>
          </a:p>
        </p:txBody>
      </p:sp>
      <p:sp>
        <p:nvSpPr>
          <p:cNvPr id="9220" name="Footer Placeholder 4"/>
          <p:cNvSpPr>
            <a:spLocks noGrp="1"/>
          </p:cNvSpPr>
          <p:nvPr>
            <p:ph type="ftr" sz="quarter" idx="10"/>
          </p:nvPr>
        </p:nvSpPr>
        <p:spPr/>
        <p:txBody>
          <a:bodyPr/>
          <a:lstStyle/>
          <a:p>
            <a:pPr>
              <a:defRPr/>
            </a:pPr>
            <a:r>
              <a:rPr lang="en-US"/>
              <a:t>Dr. Olive Wahoush  </a:t>
            </a:r>
          </a:p>
        </p:txBody>
      </p:sp>
      <p:sp>
        <p:nvSpPr>
          <p:cNvPr id="9221" name="Slide Number Placeholder 5"/>
          <p:cNvSpPr>
            <a:spLocks noGrp="1"/>
          </p:cNvSpPr>
          <p:nvPr>
            <p:ph type="sldNum" sz="quarter" idx="11"/>
          </p:nvPr>
        </p:nvSpPr>
        <p:spPr/>
        <p:txBody>
          <a:bodyPr/>
          <a:lstStyle/>
          <a:p>
            <a:pPr>
              <a:defRPr/>
            </a:pPr>
            <a:fld id="{81BB32D8-35BA-49D5-B945-65E5E373DF59}" type="slidenum">
              <a:rPr lang="en-US" smtClean="0"/>
              <a:pPr>
                <a:defRPr/>
              </a:pPr>
              <a:t>24</a:t>
            </a:fld>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Post Migration (Cont’d)</a:t>
            </a:r>
          </a:p>
        </p:txBody>
      </p:sp>
      <p:sp>
        <p:nvSpPr>
          <p:cNvPr id="27651" name="Rectangle 3"/>
          <p:cNvSpPr>
            <a:spLocks noGrp="1" noChangeArrowheads="1"/>
          </p:cNvSpPr>
          <p:nvPr>
            <p:ph idx="1"/>
          </p:nvPr>
        </p:nvSpPr>
        <p:spPr/>
        <p:txBody>
          <a:bodyPr/>
          <a:lstStyle/>
          <a:p>
            <a:pPr eaLnBrk="1" hangingPunct="1"/>
            <a:r>
              <a:rPr lang="en-US" b="1" smtClean="0"/>
              <a:t>Health Insurance </a:t>
            </a:r>
          </a:p>
          <a:p>
            <a:pPr lvl="1" eaLnBrk="1" hangingPunct="1"/>
            <a:r>
              <a:rPr lang="en-US" smtClean="0"/>
              <a:t>OHIP 46% (6)</a:t>
            </a:r>
          </a:p>
          <a:p>
            <a:pPr lvl="1" eaLnBrk="1" hangingPunct="1"/>
            <a:r>
              <a:rPr lang="en-US" smtClean="0"/>
              <a:t>IFHP 23% (3)</a:t>
            </a:r>
          </a:p>
          <a:p>
            <a:pPr lvl="1" eaLnBrk="1" hangingPunct="1"/>
            <a:r>
              <a:rPr lang="en-US" smtClean="0"/>
              <a:t>Both 23% (3)</a:t>
            </a:r>
          </a:p>
          <a:p>
            <a:pPr lvl="1" eaLnBrk="1" hangingPunct="1">
              <a:buFontTx/>
              <a:buNone/>
            </a:pPr>
            <a:endParaRPr lang="en-US" smtClean="0"/>
          </a:p>
          <a:p>
            <a:pPr eaLnBrk="1" hangingPunct="1"/>
            <a:r>
              <a:rPr lang="en-US" b="1" smtClean="0"/>
              <a:t>Income limited </a:t>
            </a:r>
          </a:p>
          <a:p>
            <a:pPr eaLnBrk="1" hangingPunct="1"/>
            <a:r>
              <a:rPr lang="en-US" b="1" smtClean="0"/>
              <a:t>Language skills</a:t>
            </a:r>
          </a:p>
          <a:p>
            <a:pPr eaLnBrk="1" hangingPunct="1"/>
            <a:r>
              <a:rPr lang="en-US" b="1" smtClean="0"/>
              <a:t>Job finding </a:t>
            </a:r>
          </a:p>
        </p:txBody>
      </p:sp>
      <p:sp>
        <p:nvSpPr>
          <p:cNvPr id="10244" name="Footer Placeholder 4"/>
          <p:cNvSpPr>
            <a:spLocks noGrp="1"/>
          </p:cNvSpPr>
          <p:nvPr>
            <p:ph type="ftr" sz="quarter" idx="10"/>
          </p:nvPr>
        </p:nvSpPr>
        <p:spPr/>
        <p:txBody>
          <a:bodyPr/>
          <a:lstStyle/>
          <a:p>
            <a:pPr>
              <a:defRPr/>
            </a:pPr>
            <a:r>
              <a:rPr lang="en-US"/>
              <a:t>Dr. Olive Wahoush  </a:t>
            </a:r>
          </a:p>
        </p:txBody>
      </p:sp>
      <p:sp>
        <p:nvSpPr>
          <p:cNvPr id="10245" name="Slide Number Placeholder 5"/>
          <p:cNvSpPr>
            <a:spLocks noGrp="1"/>
          </p:cNvSpPr>
          <p:nvPr>
            <p:ph type="sldNum" sz="quarter" idx="11"/>
          </p:nvPr>
        </p:nvSpPr>
        <p:spPr/>
        <p:txBody>
          <a:bodyPr/>
          <a:lstStyle/>
          <a:p>
            <a:pPr>
              <a:defRPr/>
            </a:pPr>
            <a:fld id="{D373BC0B-AED9-4C83-AE3B-30173821D264}" type="slidenum">
              <a:rPr lang="en-US" smtClean="0"/>
              <a:pPr>
                <a:defRPr/>
              </a:pPr>
              <a:t>25</a:t>
            </a:fld>
            <a:endParaRPr lang="en-US"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Income after Rent</a:t>
            </a:r>
          </a:p>
        </p:txBody>
      </p:sp>
      <p:sp>
        <p:nvSpPr>
          <p:cNvPr id="28675" name="Rectangle 3"/>
          <p:cNvSpPr>
            <a:spLocks noGrp="1" noChangeArrowheads="1"/>
          </p:cNvSpPr>
          <p:nvPr>
            <p:ph idx="1"/>
          </p:nvPr>
        </p:nvSpPr>
        <p:spPr/>
        <p:txBody>
          <a:bodyPr/>
          <a:lstStyle/>
          <a:p>
            <a:pPr lvl="2" eaLnBrk="1" hangingPunct="1">
              <a:buFontTx/>
              <a:buNone/>
            </a:pPr>
            <a:r>
              <a:rPr lang="en-US" sz="3200" b="1" smtClean="0"/>
              <a:t>Amount     % (n)</a:t>
            </a:r>
            <a:r>
              <a:rPr lang="en-US" b="1" smtClean="0"/>
              <a:t>                 </a:t>
            </a:r>
            <a:r>
              <a:rPr lang="en-US" sz="3200" b="1" smtClean="0"/>
              <a:t>Family size</a:t>
            </a:r>
          </a:p>
          <a:p>
            <a:pPr lvl="2" eaLnBrk="1" hangingPunct="1">
              <a:buFontTx/>
              <a:buNone/>
            </a:pPr>
            <a:endParaRPr lang="en-US" sz="3200" b="1" smtClean="0"/>
          </a:p>
          <a:p>
            <a:pPr eaLnBrk="1" hangingPunct="1"/>
            <a:r>
              <a:rPr lang="en-US" smtClean="0"/>
              <a:t>&lt;$500               23% (3)             2 – 6 </a:t>
            </a:r>
          </a:p>
          <a:p>
            <a:pPr eaLnBrk="1" hangingPunct="1"/>
            <a:r>
              <a:rPr lang="en-US" smtClean="0"/>
              <a:t>$501- 1000       23% (3)             3 – 6 </a:t>
            </a:r>
          </a:p>
          <a:p>
            <a:pPr eaLnBrk="1" hangingPunct="1"/>
            <a:r>
              <a:rPr lang="en-US" smtClean="0"/>
              <a:t>$1001 – 1500   38% (5)             3 – 8 </a:t>
            </a:r>
          </a:p>
          <a:p>
            <a:pPr eaLnBrk="1" hangingPunct="1"/>
            <a:r>
              <a:rPr lang="en-US" smtClean="0"/>
              <a:t>$1500 – 1640   15% (2)             5 – 6 </a:t>
            </a:r>
          </a:p>
        </p:txBody>
      </p:sp>
      <p:sp>
        <p:nvSpPr>
          <p:cNvPr id="11268" name="Footer Placeholder 4"/>
          <p:cNvSpPr>
            <a:spLocks noGrp="1"/>
          </p:cNvSpPr>
          <p:nvPr>
            <p:ph type="ftr" sz="quarter" idx="10"/>
          </p:nvPr>
        </p:nvSpPr>
        <p:spPr/>
        <p:txBody>
          <a:bodyPr/>
          <a:lstStyle/>
          <a:p>
            <a:pPr>
              <a:defRPr/>
            </a:pPr>
            <a:r>
              <a:rPr lang="en-US"/>
              <a:t>Dr. Olive Wahoush  </a:t>
            </a:r>
          </a:p>
        </p:txBody>
      </p:sp>
      <p:sp>
        <p:nvSpPr>
          <p:cNvPr id="11269" name="Slide Number Placeholder 5"/>
          <p:cNvSpPr>
            <a:spLocks noGrp="1"/>
          </p:cNvSpPr>
          <p:nvPr>
            <p:ph type="sldNum" sz="quarter" idx="11"/>
          </p:nvPr>
        </p:nvSpPr>
        <p:spPr/>
        <p:txBody>
          <a:bodyPr/>
          <a:lstStyle/>
          <a:p>
            <a:pPr>
              <a:defRPr/>
            </a:pPr>
            <a:fld id="{48FFCF6D-162F-4208-9F71-F8BFBDB3A7DC}" type="slidenum">
              <a:rPr lang="en-US" smtClean="0"/>
              <a:pPr>
                <a:defRPr/>
              </a:pPr>
              <a:t>26</a:t>
            </a:fld>
            <a:endParaRPr lang="en-US"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Quotes from Parents</a:t>
            </a:r>
          </a:p>
        </p:txBody>
      </p:sp>
      <p:sp>
        <p:nvSpPr>
          <p:cNvPr id="29699" name="Rectangle 3"/>
          <p:cNvSpPr>
            <a:spLocks noGrp="1" noChangeArrowheads="1"/>
          </p:cNvSpPr>
          <p:nvPr>
            <p:ph idx="1"/>
          </p:nvPr>
        </p:nvSpPr>
        <p:spPr>
          <a:xfrm>
            <a:off x="468313" y="1628775"/>
            <a:ext cx="8229600" cy="4525963"/>
          </a:xfrm>
        </p:spPr>
        <p:txBody>
          <a:bodyPr/>
          <a:lstStyle/>
          <a:p>
            <a:pPr eaLnBrk="1" hangingPunct="1"/>
            <a:r>
              <a:rPr lang="en-US" smtClean="0"/>
              <a:t>‘Security is good better than in the camp, I am not sure about future or food for the next few days. Food is costs a lot of money here. I am worried about our children and food for them’. </a:t>
            </a:r>
          </a:p>
          <a:p>
            <a:pPr eaLnBrk="1" hangingPunct="1"/>
            <a:endParaRPr lang="en-US" smtClean="0"/>
          </a:p>
          <a:p>
            <a:pPr lvl="1" eaLnBrk="1" hangingPunct="1">
              <a:buFontTx/>
              <a:buNone/>
            </a:pPr>
            <a:r>
              <a:rPr lang="en-US" sz="2000" i="1" smtClean="0"/>
              <a:t>Father refugee from camp in Ethiopia</a:t>
            </a:r>
          </a:p>
        </p:txBody>
      </p:sp>
      <p:sp>
        <p:nvSpPr>
          <p:cNvPr id="12292" name="Footer Placeholder 4"/>
          <p:cNvSpPr>
            <a:spLocks noGrp="1"/>
          </p:cNvSpPr>
          <p:nvPr>
            <p:ph type="ftr" sz="quarter" idx="10"/>
          </p:nvPr>
        </p:nvSpPr>
        <p:spPr/>
        <p:txBody>
          <a:bodyPr/>
          <a:lstStyle/>
          <a:p>
            <a:pPr>
              <a:defRPr/>
            </a:pPr>
            <a:r>
              <a:rPr lang="en-US"/>
              <a:t>Dr. Olive Wahoush  </a:t>
            </a:r>
          </a:p>
        </p:txBody>
      </p:sp>
      <p:sp>
        <p:nvSpPr>
          <p:cNvPr id="12293" name="Slide Number Placeholder 5"/>
          <p:cNvSpPr>
            <a:spLocks noGrp="1"/>
          </p:cNvSpPr>
          <p:nvPr>
            <p:ph type="sldNum" sz="quarter" idx="11"/>
          </p:nvPr>
        </p:nvSpPr>
        <p:spPr/>
        <p:txBody>
          <a:bodyPr/>
          <a:lstStyle/>
          <a:p>
            <a:pPr>
              <a:defRPr/>
            </a:pPr>
            <a:fld id="{0AEB56E9-DC97-43E8-B1A2-58A037F12418}" type="slidenum">
              <a:rPr lang="en-US" smtClean="0"/>
              <a:pPr>
                <a:defRPr/>
              </a:pPr>
              <a:t>27</a:t>
            </a:fld>
            <a:endParaRPr lang="en-U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Quote - newly arrived family</a:t>
            </a:r>
          </a:p>
        </p:txBody>
      </p:sp>
      <p:sp>
        <p:nvSpPr>
          <p:cNvPr id="30723" name="Rectangle 3"/>
          <p:cNvSpPr>
            <a:spLocks noGrp="1" noChangeArrowheads="1"/>
          </p:cNvSpPr>
          <p:nvPr>
            <p:ph idx="1"/>
          </p:nvPr>
        </p:nvSpPr>
        <p:spPr/>
        <p:txBody>
          <a:bodyPr/>
          <a:lstStyle/>
          <a:p>
            <a:pPr eaLnBrk="1" hangingPunct="1"/>
            <a:r>
              <a:rPr lang="en-US" smtClean="0"/>
              <a:t>‘You know I thought the apartment looked great and the money seemed to be a lot …. now we understand about rent, food costs, everything is expensive and we are worried. Our children cannot sleep at night it is too noisy with cars going down the street’. </a:t>
            </a:r>
          </a:p>
          <a:p>
            <a:pPr eaLnBrk="1" hangingPunct="1">
              <a:buFontTx/>
              <a:buNone/>
            </a:pPr>
            <a:endParaRPr lang="en-US" smtClean="0"/>
          </a:p>
        </p:txBody>
      </p:sp>
      <p:sp>
        <p:nvSpPr>
          <p:cNvPr id="14340" name="Footer Placeholder 4"/>
          <p:cNvSpPr>
            <a:spLocks noGrp="1"/>
          </p:cNvSpPr>
          <p:nvPr>
            <p:ph type="ftr" sz="quarter" idx="10"/>
          </p:nvPr>
        </p:nvSpPr>
        <p:spPr/>
        <p:txBody>
          <a:bodyPr/>
          <a:lstStyle/>
          <a:p>
            <a:pPr>
              <a:defRPr/>
            </a:pPr>
            <a:r>
              <a:rPr lang="en-US"/>
              <a:t>Dr. Olive Wahoush  </a:t>
            </a:r>
          </a:p>
        </p:txBody>
      </p:sp>
      <p:sp>
        <p:nvSpPr>
          <p:cNvPr id="14341" name="Slide Number Placeholder 5"/>
          <p:cNvSpPr>
            <a:spLocks noGrp="1"/>
          </p:cNvSpPr>
          <p:nvPr>
            <p:ph type="sldNum" sz="quarter" idx="11"/>
          </p:nvPr>
        </p:nvSpPr>
        <p:spPr/>
        <p:txBody>
          <a:bodyPr/>
          <a:lstStyle/>
          <a:p>
            <a:pPr>
              <a:defRPr/>
            </a:pPr>
            <a:fld id="{B95703EC-E148-41E8-8076-26133C8E5E51}" type="slidenum">
              <a:rPr lang="en-US" smtClean="0"/>
              <a:pPr>
                <a:defRPr/>
              </a:pPr>
              <a:t>28</a:t>
            </a:fld>
            <a:endParaRPr lang="en-US"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Quotes (cont’d)</a:t>
            </a:r>
          </a:p>
        </p:txBody>
      </p:sp>
      <p:sp>
        <p:nvSpPr>
          <p:cNvPr id="31747" name="Rectangle 3"/>
          <p:cNvSpPr>
            <a:spLocks noGrp="1" noChangeArrowheads="1"/>
          </p:cNvSpPr>
          <p:nvPr>
            <p:ph idx="1"/>
          </p:nvPr>
        </p:nvSpPr>
        <p:spPr/>
        <p:txBody>
          <a:bodyPr/>
          <a:lstStyle/>
          <a:p>
            <a:pPr eaLnBrk="1" hangingPunct="1"/>
            <a:endParaRPr lang="en-US" smtClean="0"/>
          </a:p>
          <a:p>
            <a:pPr eaLnBrk="1" hangingPunct="1"/>
            <a:r>
              <a:rPr lang="en-US" smtClean="0"/>
              <a:t>“I don’t go to Church because I am scared”</a:t>
            </a:r>
          </a:p>
          <a:p>
            <a:pPr eaLnBrk="1" hangingPunct="1">
              <a:buFontTx/>
              <a:buNone/>
            </a:pPr>
            <a:r>
              <a:rPr lang="en-US" sz="2000" i="1" smtClean="0"/>
              <a:t>							Mother from Thailand</a:t>
            </a:r>
          </a:p>
          <a:p>
            <a:pPr eaLnBrk="1" hangingPunct="1">
              <a:buFontTx/>
              <a:buNone/>
            </a:pPr>
            <a:endParaRPr lang="en-US" smtClean="0"/>
          </a:p>
          <a:p>
            <a:pPr eaLnBrk="1" hangingPunct="1"/>
            <a:r>
              <a:rPr lang="en-US" smtClean="0"/>
              <a:t> ‘To bring the rest of my family here right now’. </a:t>
            </a:r>
          </a:p>
          <a:p>
            <a:pPr eaLnBrk="1" hangingPunct="1">
              <a:buFontTx/>
              <a:buNone/>
            </a:pPr>
            <a:r>
              <a:rPr lang="en-US" sz="2000" i="1" smtClean="0"/>
              <a:t>			Mother of 8   (Husband and 4 children left behind)</a:t>
            </a:r>
          </a:p>
          <a:p>
            <a:pPr eaLnBrk="1" hangingPunct="1">
              <a:buFontTx/>
              <a:buNone/>
            </a:pPr>
            <a:r>
              <a:rPr lang="en-US" smtClean="0"/>
              <a:t>			</a:t>
            </a:r>
          </a:p>
        </p:txBody>
      </p:sp>
      <p:sp>
        <p:nvSpPr>
          <p:cNvPr id="13316" name="Footer Placeholder 4"/>
          <p:cNvSpPr>
            <a:spLocks noGrp="1"/>
          </p:cNvSpPr>
          <p:nvPr>
            <p:ph type="ftr" sz="quarter" idx="10"/>
          </p:nvPr>
        </p:nvSpPr>
        <p:spPr/>
        <p:txBody>
          <a:bodyPr/>
          <a:lstStyle/>
          <a:p>
            <a:pPr>
              <a:defRPr/>
            </a:pPr>
            <a:r>
              <a:rPr lang="en-US"/>
              <a:t>Dr. Olive Wahoush  </a:t>
            </a:r>
            <a:endParaRPr lang="en-US" dirty="0"/>
          </a:p>
        </p:txBody>
      </p:sp>
      <p:sp>
        <p:nvSpPr>
          <p:cNvPr id="13317" name="Slide Number Placeholder 5"/>
          <p:cNvSpPr>
            <a:spLocks noGrp="1"/>
          </p:cNvSpPr>
          <p:nvPr>
            <p:ph type="sldNum" sz="quarter" idx="11"/>
          </p:nvPr>
        </p:nvSpPr>
        <p:spPr/>
        <p:txBody>
          <a:bodyPr/>
          <a:lstStyle/>
          <a:p>
            <a:pPr>
              <a:defRPr/>
            </a:pPr>
            <a:fld id="{D97332F7-35F1-442B-855E-A46FC0CE432B}" type="slidenum">
              <a:rPr lang="en-US" smtClean="0"/>
              <a:pPr>
                <a:defRPr/>
              </a:pPr>
              <a:t>29</a:t>
            </a:fld>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CA" smtClean="0"/>
              <a:t>Migration numbers</a:t>
            </a:r>
          </a:p>
        </p:txBody>
      </p:sp>
      <p:sp>
        <p:nvSpPr>
          <p:cNvPr id="6147" name="Content Placeholder 2"/>
          <p:cNvSpPr>
            <a:spLocks noGrp="1"/>
          </p:cNvSpPr>
          <p:nvPr>
            <p:ph idx="1"/>
          </p:nvPr>
        </p:nvSpPr>
        <p:spPr/>
        <p:txBody>
          <a:bodyPr/>
          <a:lstStyle/>
          <a:p>
            <a:r>
              <a:rPr lang="en-CA" smtClean="0"/>
              <a:t>214 million migrants in the world (estimated by Internal Office of Migration)</a:t>
            </a:r>
          </a:p>
          <a:p>
            <a:r>
              <a:rPr lang="en-CA" smtClean="0"/>
              <a:t>Canada receives between 250, 000 -300,000 per year</a:t>
            </a:r>
          </a:p>
          <a:p>
            <a:r>
              <a:rPr lang="en-CA" smtClean="0"/>
              <a:t>Migrants represent approximately 3% of the global population</a:t>
            </a:r>
          </a:p>
        </p:txBody>
      </p:sp>
      <p:sp>
        <p:nvSpPr>
          <p:cNvPr id="4" name="Footer Placeholder 3"/>
          <p:cNvSpPr>
            <a:spLocks noGrp="1"/>
          </p:cNvSpPr>
          <p:nvPr>
            <p:ph type="ftr" sz="quarter" idx="10"/>
          </p:nvPr>
        </p:nvSpPr>
        <p:spPr/>
        <p:txBody>
          <a:bodyPr/>
          <a:lstStyle/>
          <a:p>
            <a:pPr>
              <a:defRPr/>
            </a:pPr>
            <a:r>
              <a:rPr lang="en-US"/>
              <a:t>Dr. Olive Wahoush  </a:t>
            </a:r>
            <a:endParaRPr lang="en-US"/>
          </a:p>
        </p:txBody>
      </p:sp>
      <p:sp>
        <p:nvSpPr>
          <p:cNvPr id="5" name="Slide Number Placeholder 4"/>
          <p:cNvSpPr>
            <a:spLocks noGrp="1"/>
          </p:cNvSpPr>
          <p:nvPr>
            <p:ph type="sldNum" sz="quarter" idx="11"/>
          </p:nvPr>
        </p:nvSpPr>
        <p:spPr/>
        <p:txBody>
          <a:bodyPr/>
          <a:lstStyle/>
          <a:p>
            <a:pPr>
              <a:defRPr/>
            </a:pPr>
            <a:fld id="{56CD1677-4BA8-4300-8A97-E0DFC975327F}" type="slidenum">
              <a:rPr lang="en-US" smtClean="0"/>
              <a:pPr>
                <a:defRPr/>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Next steps </a:t>
            </a:r>
          </a:p>
        </p:txBody>
      </p:sp>
      <p:sp>
        <p:nvSpPr>
          <p:cNvPr id="32771" name="Rectangle 3"/>
          <p:cNvSpPr>
            <a:spLocks noGrp="1" noChangeArrowheads="1"/>
          </p:cNvSpPr>
          <p:nvPr>
            <p:ph idx="1"/>
          </p:nvPr>
        </p:nvSpPr>
        <p:spPr/>
        <p:txBody>
          <a:bodyPr/>
          <a:lstStyle/>
          <a:p>
            <a:pPr eaLnBrk="1" hangingPunct="1"/>
            <a:r>
              <a:rPr lang="en-US" smtClean="0"/>
              <a:t>Complete analysis of family information</a:t>
            </a:r>
          </a:p>
          <a:p>
            <a:pPr lvl="1" eaLnBrk="1" hangingPunct="1"/>
            <a:r>
              <a:rPr lang="en-US" smtClean="0"/>
              <a:t>Harvard Trauma Questionnaire</a:t>
            </a:r>
          </a:p>
          <a:p>
            <a:pPr lvl="1" eaLnBrk="1" hangingPunct="1"/>
            <a:r>
              <a:rPr lang="en-US" smtClean="0"/>
              <a:t>Hopkins Symptoms check list</a:t>
            </a:r>
          </a:p>
          <a:p>
            <a:pPr lvl="1" eaLnBrk="1" hangingPunct="1"/>
            <a:r>
              <a:rPr lang="en-US" smtClean="0"/>
              <a:t>General wellbeing</a:t>
            </a:r>
          </a:p>
          <a:p>
            <a:pPr eaLnBrk="1" hangingPunct="1"/>
            <a:r>
              <a:rPr lang="en-US" smtClean="0"/>
              <a:t>Analysis of data about the preschool children</a:t>
            </a:r>
          </a:p>
          <a:p>
            <a:pPr lvl="1" eaLnBrk="1" hangingPunct="1"/>
            <a:r>
              <a:rPr lang="en-US" smtClean="0"/>
              <a:t>Child development measures (3 tools)</a:t>
            </a:r>
          </a:p>
          <a:p>
            <a:pPr lvl="1" eaLnBrk="1" hangingPunct="1"/>
            <a:r>
              <a:rPr lang="en-US" smtClean="0"/>
              <a:t>Height and weight</a:t>
            </a:r>
          </a:p>
          <a:p>
            <a:pPr eaLnBrk="1" hangingPunct="1"/>
            <a:r>
              <a:rPr lang="en-US" smtClean="0"/>
              <a:t>Interviews completed December 2011</a:t>
            </a:r>
          </a:p>
          <a:p>
            <a:pPr eaLnBrk="1" hangingPunct="1"/>
            <a:r>
              <a:rPr lang="en-US" smtClean="0"/>
              <a:t>Data analysis in progress</a:t>
            </a:r>
          </a:p>
          <a:p>
            <a:pPr eaLnBrk="1" hangingPunct="1"/>
            <a:endParaRPr lang="en-US" smtClean="0"/>
          </a:p>
        </p:txBody>
      </p:sp>
      <p:sp>
        <p:nvSpPr>
          <p:cNvPr id="15364" name="Footer Placeholder 4"/>
          <p:cNvSpPr>
            <a:spLocks noGrp="1"/>
          </p:cNvSpPr>
          <p:nvPr>
            <p:ph type="ftr" sz="quarter" idx="10"/>
          </p:nvPr>
        </p:nvSpPr>
        <p:spPr/>
        <p:txBody>
          <a:bodyPr/>
          <a:lstStyle/>
          <a:p>
            <a:pPr>
              <a:defRPr/>
            </a:pPr>
            <a:r>
              <a:rPr lang="en-US"/>
              <a:t>Dr. Olive Wahoush  </a:t>
            </a:r>
          </a:p>
        </p:txBody>
      </p:sp>
      <p:sp>
        <p:nvSpPr>
          <p:cNvPr id="15365" name="Slide Number Placeholder 5"/>
          <p:cNvSpPr>
            <a:spLocks noGrp="1"/>
          </p:cNvSpPr>
          <p:nvPr>
            <p:ph type="sldNum" sz="quarter" idx="11"/>
          </p:nvPr>
        </p:nvSpPr>
        <p:spPr/>
        <p:txBody>
          <a:bodyPr/>
          <a:lstStyle/>
          <a:p>
            <a:pPr>
              <a:defRPr/>
            </a:pPr>
            <a:fld id="{C55BBD8F-514D-40CF-9D42-7023E4C09660}" type="slidenum">
              <a:rPr lang="en-US" smtClean="0"/>
              <a:pPr>
                <a:defRPr/>
              </a:pPr>
              <a:t>30</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CA" smtClean="0"/>
              <a:t>Populations of Concern to UNHCR (Jan 2011)</a:t>
            </a:r>
          </a:p>
        </p:txBody>
      </p:sp>
      <p:sp>
        <p:nvSpPr>
          <p:cNvPr id="7171" name="Content Placeholder 2"/>
          <p:cNvSpPr>
            <a:spLocks noGrp="1"/>
          </p:cNvSpPr>
          <p:nvPr>
            <p:ph idx="1"/>
          </p:nvPr>
        </p:nvSpPr>
        <p:spPr/>
        <p:txBody>
          <a:bodyPr/>
          <a:lstStyle/>
          <a:p>
            <a:r>
              <a:rPr lang="en-CA" smtClean="0"/>
              <a:t>Refugees (10.5m)</a:t>
            </a:r>
          </a:p>
          <a:p>
            <a:r>
              <a:rPr lang="en-CA" smtClean="0"/>
              <a:t>Asylum seekers (refugee claimants) (837k)</a:t>
            </a:r>
          </a:p>
          <a:p>
            <a:r>
              <a:rPr lang="en-CA" smtClean="0"/>
              <a:t>Internally Displaced Persons (14.7m)</a:t>
            </a:r>
          </a:p>
          <a:p>
            <a:r>
              <a:rPr lang="en-CA" smtClean="0"/>
              <a:t>Returned refugees and asylum seekers (197k)</a:t>
            </a:r>
          </a:p>
          <a:p>
            <a:r>
              <a:rPr lang="en-CA" smtClean="0"/>
              <a:t>Stateless people (3.5m)</a:t>
            </a:r>
          </a:p>
          <a:p>
            <a:endParaRPr lang="en-CA" smtClean="0"/>
          </a:p>
          <a:p>
            <a:pPr>
              <a:buFont typeface="Wingdings" pitchFamily="2" charset="2"/>
              <a:buNone/>
            </a:pPr>
            <a:r>
              <a:rPr lang="en-CA" smtClean="0"/>
              <a:t>Total population of concern = 33.9 million)</a:t>
            </a:r>
          </a:p>
          <a:p>
            <a:pPr>
              <a:buFont typeface="Wingdings" pitchFamily="2" charset="2"/>
              <a:buNone/>
            </a:pPr>
            <a:endParaRPr lang="en-CA" smtClean="0"/>
          </a:p>
          <a:p>
            <a:pPr>
              <a:buFont typeface="Wingdings" pitchFamily="2" charset="2"/>
              <a:buNone/>
            </a:pPr>
            <a:r>
              <a:rPr lang="en-CA" sz="1800" smtClean="0"/>
              <a:t>Source: http://www.unhcr.org/4ec230f516.html</a:t>
            </a:r>
          </a:p>
        </p:txBody>
      </p:sp>
      <p:sp>
        <p:nvSpPr>
          <p:cNvPr id="4" name="Footer Placeholder 3"/>
          <p:cNvSpPr>
            <a:spLocks noGrp="1"/>
          </p:cNvSpPr>
          <p:nvPr>
            <p:ph type="ftr" sz="quarter" idx="10"/>
          </p:nvPr>
        </p:nvSpPr>
        <p:spPr/>
        <p:txBody>
          <a:bodyPr/>
          <a:lstStyle/>
          <a:p>
            <a:pPr>
              <a:defRPr/>
            </a:pPr>
            <a:r>
              <a:rPr lang="en-US"/>
              <a:t>Dr. Olive Wahoush  </a:t>
            </a:r>
            <a:endParaRPr lang="en-US"/>
          </a:p>
        </p:txBody>
      </p:sp>
      <p:sp>
        <p:nvSpPr>
          <p:cNvPr id="5" name="Slide Number Placeholder 4"/>
          <p:cNvSpPr>
            <a:spLocks noGrp="1"/>
          </p:cNvSpPr>
          <p:nvPr>
            <p:ph type="sldNum" sz="quarter" idx="11"/>
          </p:nvPr>
        </p:nvSpPr>
        <p:spPr/>
        <p:txBody>
          <a:bodyPr/>
          <a:lstStyle/>
          <a:p>
            <a:pPr>
              <a:defRPr/>
            </a:pPr>
            <a:fld id="{72834E44-EE80-4221-B793-466064367256}"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1"/>
          </p:nvPr>
        </p:nvSpPr>
        <p:spPr>
          <a:xfrm>
            <a:off x="6553200" y="6356350"/>
            <a:ext cx="2133600" cy="365125"/>
          </a:xfrm>
        </p:spPr>
        <p:txBody>
          <a:bodyPr/>
          <a:lstStyle/>
          <a:p>
            <a:pPr>
              <a:defRPr/>
            </a:pPr>
            <a:fld id="{E24464AA-3467-4293-8083-F0D40D82FEA8}" type="slidenum">
              <a:rPr lang="en-US"/>
              <a:pPr>
                <a:defRPr/>
              </a:pPr>
              <a:t>5</a:t>
            </a:fld>
            <a:endParaRPr lang="en-US"/>
          </a:p>
        </p:txBody>
      </p:sp>
      <p:sp>
        <p:nvSpPr>
          <p:cNvPr id="8195" name="Rectangle 2"/>
          <p:cNvSpPr>
            <a:spLocks noGrp="1" noChangeArrowheads="1"/>
          </p:cNvSpPr>
          <p:nvPr>
            <p:ph type="title"/>
          </p:nvPr>
        </p:nvSpPr>
        <p:spPr>
          <a:xfrm>
            <a:off x="2051050" y="476250"/>
            <a:ext cx="6913563" cy="1081088"/>
          </a:xfrm>
        </p:spPr>
        <p:txBody>
          <a:bodyPr/>
          <a:lstStyle/>
          <a:p>
            <a:pPr eaLnBrk="1" hangingPunct="1"/>
            <a:r>
              <a:rPr lang="en-US" sz="3600" smtClean="0"/>
              <a:t>Understanding the terms: </a:t>
            </a:r>
            <a:r>
              <a:rPr lang="en-US" sz="2600" smtClean="0"/>
              <a:t>Refugees, Refugee Claimants (Forced Migrants) &amp; Immigrants</a:t>
            </a:r>
          </a:p>
        </p:txBody>
      </p:sp>
      <p:sp>
        <p:nvSpPr>
          <p:cNvPr id="8196" name="Rectangle 3"/>
          <p:cNvSpPr>
            <a:spLocks noGrp="1" noChangeArrowheads="1"/>
          </p:cNvSpPr>
          <p:nvPr>
            <p:ph type="body" idx="1"/>
          </p:nvPr>
        </p:nvSpPr>
        <p:spPr>
          <a:xfrm>
            <a:off x="457200" y="1989138"/>
            <a:ext cx="8229600" cy="4248150"/>
          </a:xfrm>
        </p:spPr>
        <p:txBody>
          <a:bodyPr/>
          <a:lstStyle/>
          <a:p>
            <a:pPr eaLnBrk="1" hangingPunct="1">
              <a:lnSpc>
                <a:spcPct val="90000"/>
              </a:lnSpc>
            </a:pPr>
            <a:r>
              <a:rPr lang="en-US" smtClean="0"/>
              <a:t>The term refugee applies to individuals who meet the UN convention definition of refugee. </a:t>
            </a:r>
          </a:p>
          <a:p>
            <a:pPr eaLnBrk="1" hangingPunct="1">
              <a:lnSpc>
                <a:spcPct val="90000"/>
              </a:lnSpc>
              <a:buFontTx/>
              <a:buNone/>
            </a:pPr>
            <a:r>
              <a:rPr lang="en-US" smtClean="0"/>
              <a:t>	The category ‘refugee’ includes:</a:t>
            </a:r>
          </a:p>
          <a:p>
            <a:pPr lvl="1" eaLnBrk="1" hangingPunct="1">
              <a:lnSpc>
                <a:spcPct val="90000"/>
              </a:lnSpc>
            </a:pPr>
            <a:r>
              <a:rPr lang="en-US" smtClean="0"/>
              <a:t>‘convention refugees’ selected &amp; sponsored overseas</a:t>
            </a:r>
          </a:p>
          <a:p>
            <a:pPr lvl="1" eaLnBrk="1" hangingPunct="1">
              <a:lnSpc>
                <a:spcPct val="90000"/>
              </a:lnSpc>
            </a:pPr>
            <a:r>
              <a:rPr lang="en-US" smtClean="0"/>
              <a:t>Successful ‘Refugee Claimants’ (Asylum seekers). </a:t>
            </a:r>
          </a:p>
          <a:p>
            <a:pPr eaLnBrk="1" hangingPunct="1">
              <a:lnSpc>
                <a:spcPct val="90000"/>
              </a:lnSpc>
            </a:pPr>
            <a:r>
              <a:rPr lang="en-US" smtClean="0"/>
              <a:t>Refugee claimants</a:t>
            </a:r>
            <a:r>
              <a:rPr lang="en-US" smtClean="0">
                <a:solidFill>
                  <a:srgbClr val="FF0000"/>
                </a:solidFill>
              </a:rPr>
              <a:t> </a:t>
            </a:r>
            <a:r>
              <a:rPr lang="en-US" smtClean="0"/>
              <a:t>are individuals who arrive in Canada and then apply for recognition as a refugee.</a:t>
            </a:r>
            <a:r>
              <a:rPr lang="en-US" sz="3600" smtClean="0"/>
              <a:t>  </a:t>
            </a:r>
          </a:p>
          <a:p>
            <a:pPr eaLnBrk="1" hangingPunct="1">
              <a:lnSpc>
                <a:spcPct val="90000"/>
              </a:lnSpc>
            </a:pPr>
            <a:r>
              <a:rPr lang="en-US" smtClean="0"/>
              <a:t>Immigrants comprise many categories: </a:t>
            </a:r>
          </a:p>
        </p:txBody>
      </p:sp>
      <p:sp>
        <p:nvSpPr>
          <p:cNvPr id="5" name="Footer Placeholder 4"/>
          <p:cNvSpPr>
            <a:spLocks noGrp="1"/>
          </p:cNvSpPr>
          <p:nvPr>
            <p:ph type="ftr" sz="quarter" idx="10"/>
          </p:nvPr>
        </p:nvSpPr>
        <p:spPr/>
        <p:txBody>
          <a:bodyPr/>
          <a:lstStyle/>
          <a:p>
            <a:pPr>
              <a:defRPr/>
            </a:pPr>
            <a:r>
              <a:rPr lang="en-US"/>
              <a:t>Dr. Olive Wahoush  </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Refugee Process </a:t>
            </a:r>
          </a:p>
        </p:txBody>
      </p:sp>
      <p:sp>
        <p:nvSpPr>
          <p:cNvPr id="9219" name="Rectangle 3"/>
          <p:cNvSpPr>
            <a:spLocks noGrp="1" noChangeArrowheads="1"/>
          </p:cNvSpPr>
          <p:nvPr>
            <p:ph idx="1"/>
          </p:nvPr>
        </p:nvSpPr>
        <p:spPr/>
        <p:txBody>
          <a:bodyPr/>
          <a:lstStyle/>
          <a:p>
            <a:pPr eaLnBrk="1" hangingPunct="1"/>
            <a:r>
              <a:rPr lang="en-US" b="1" smtClean="0"/>
              <a:t>Brief description of refugee process</a:t>
            </a:r>
          </a:p>
          <a:p>
            <a:pPr lvl="1" eaLnBrk="1" hangingPunct="1"/>
            <a:r>
              <a:rPr lang="en-US" b="1" smtClean="0"/>
              <a:t>Individuals apply to a UNHCR office</a:t>
            </a:r>
          </a:p>
          <a:p>
            <a:pPr lvl="1" eaLnBrk="1" hangingPunct="1"/>
            <a:r>
              <a:rPr lang="en-US" b="1" smtClean="0"/>
              <a:t>Determination process – convention refugee? </a:t>
            </a:r>
          </a:p>
          <a:p>
            <a:pPr lvl="1" eaLnBrk="1" hangingPunct="1"/>
            <a:r>
              <a:rPr lang="en-US" b="1" smtClean="0"/>
              <a:t>Convention refugees - interviewed by Canadian Mission</a:t>
            </a:r>
          </a:p>
          <a:p>
            <a:pPr lvl="1" eaLnBrk="1" hangingPunct="1"/>
            <a:r>
              <a:rPr lang="en-US" b="1" smtClean="0"/>
              <a:t>IOM arranges screening, preparation and travel</a:t>
            </a:r>
          </a:p>
          <a:p>
            <a:pPr lvl="1" eaLnBrk="1" hangingPunct="1">
              <a:buFontTx/>
              <a:buNone/>
            </a:pPr>
            <a:r>
              <a:rPr lang="en-US" sz="3200" b="1" u="sng" smtClean="0"/>
              <a:t>Who</a:t>
            </a:r>
            <a:r>
              <a:rPr lang="en-US" sz="3200" b="1" smtClean="0"/>
              <a:t> decides to come to Canada</a:t>
            </a:r>
          </a:p>
          <a:p>
            <a:pPr lvl="1" eaLnBrk="1" hangingPunct="1"/>
            <a:r>
              <a:rPr lang="en-US" smtClean="0"/>
              <a:t>Parents 69% (9)</a:t>
            </a:r>
          </a:p>
          <a:p>
            <a:pPr lvl="1" eaLnBrk="1" hangingPunct="1"/>
            <a:r>
              <a:rPr lang="en-US" smtClean="0"/>
              <a:t>Others 31% (4)</a:t>
            </a:r>
          </a:p>
        </p:txBody>
      </p:sp>
      <p:sp>
        <p:nvSpPr>
          <p:cNvPr id="7172" name="Footer Placeholder 4"/>
          <p:cNvSpPr>
            <a:spLocks noGrp="1"/>
          </p:cNvSpPr>
          <p:nvPr>
            <p:ph type="ftr" sz="quarter" idx="10"/>
          </p:nvPr>
        </p:nvSpPr>
        <p:spPr/>
        <p:txBody>
          <a:bodyPr/>
          <a:lstStyle/>
          <a:p>
            <a:pPr>
              <a:defRPr/>
            </a:pPr>
            <a:r>
              <a:rPr lang="en-US"/>
              <a:t>Dr. Olive Wahoush  </a:t>
            </a:r>
          </a:p>
        </p:txBody>
      </p:sp>
      <p:sp>
        <p:nvSpPr>
          <p:cNvPr id="7173" name="Slide Number Placeholder 5"/>
          <p:cNvSpPr>
            <a:spLocks noGrp="1"/>
          </p:cNvSpPr>
          <p:nvPr>
            <p:ph type="sldNum" sz="quarter" idx="11"/>
          </p:nvPr>
        </p:nvSpPr>
        <p:spPr/>
        <p:txBody>
          <a:bodyPr/>
          <a:lstStyle/>
          <a:p>
            <a:pPr>
              <a:defRPr/>
            </a:pPr>
            <a:fld id="{90BF7E61-17B0-4622-B63B-456ADCB4D1B8}" type="slidenum">
              <a:rPr lang="en-US" smtClean="0"/>
              <a:pPr>
                <a:defRPr/>
              </a:pPr>
              <a:t>6</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Refugees coming to Canada</a:t>
            </a:r>
          </a:p>
        </p:txBody>
      </p:sp>
      <p:sp>
        <p:nvSpPr>
          <p:cNvPr id="10243" name="Rectangle 3"/>
          <p:cNvSpPr>
            <a:spLocks noGrp="1" noChangeArrowheads="1"/>
          </p:cNvSpPr>
          <p:nvPr>
            <p:ph idx="1"/>
          </p:nvPr>
        </p:nvSpPr>
        <p:spPr/>
        <p:txBody>
          <a:bodyPr/>
          <a:lstStyle/>
          <a:p>
            <a:pPr eaLnBrk="1" hangingPunct="1"/>
            <a:r>
              <a:rPr lang="en-US" smtClean="0"/>
              <a:t>About 30,000 refugee resettle in Canada every year</a:t>
            </a:r>
          </a:p>
          <a:p>
            <a:pPr eaLnBrk="1" hangingPunct="1"/>
            <a:r>
              <a:rPr lang="en-US" smtClean="0"/>
              <a:t>Approximately half come to Ontario</a:t>
            </a:r>
          </a:p>
          <a:p>
            <a:pPr eaLnBrk="1" hangingPunct="1"/>
            <a:r>
              <a:rPr lang="en-US" smtClean="0"/>
              <a:t>Majority are families with children</a:t>
            </a:r>
          </a:p>
          <a:p>
            <a:pPr eaLnBrk="1" hangingPunct="1"/>
            <a:r>
              <a:rPr lang="en-US" smtClean="0"/>
              <a:t>Change to selection</a:t>
            </a:r>
          </a:p>
          <a:p>
            <a:pPr eaLnBrk="1" hangingPunct="1"/>
            <a:r>
              <a:rPr lang="en-US" smtClean="0"/>
              <a:t>Ongoing changes to support system</a:t>
            </a:r>
          </a:p>
          <a:p>
            <a:pPr eaLnBrk="1" hangingPunct="1"/>
            <a:r>
              <a:rPr lang="en-US" smtClean="0"/>
              <a:t>Population rarely included in research studies and difficult to identify in datasets</a:t>
            </a:r>
          </a:p>
        </p:txBody>
      </p:sp>
      <p:sp>
        <p:nvSpPr>
          <p:cNvPr id="5124" name="Footer Placeholder 4"/>
          <p:cNvSpPr>
            <a:spLocks noGrp="1"/>
          </p:cNvSpPr>
          <p:nvPr>
            <p:ph type="ftr" sz="quarter" idx="10"/>
          </p:nvPr>
        </p:nvSpPr>
        <p:spPr/>
        <p:txBody>
          <a:bodyPr/>
          <a:lstStyle/>
          <a:p>
            <a:pPr>
              <a:defRPr/>
            </a:pPr>
            <a:r>
              <a:rPr lang="en-US"/>
              <a:t>Dr. Olive Wahoush  </a:t>
            </a:r>
          </a:p>
        </p:txBody>
      </p:sp>
      <p:sp>
        <p:nvSpPr>
          <p:cNvPr id="5125" name="Slide Number Placeholder 5"/>
          <p:cNvSpPr>
            <a:spLocks noGrp="1"/>
          </p:cNvSpPr>
          <p:nvPr>
            <p:ph type="sldNum" sz="quarter" idx="11"/>
          </p:nvPr>
        </p:nvSpPr>
        <p:spPr/>
        <p:txBody>
          <a:bodyPr/>
          <a:lstStyle/>
          <a:p>
            <a:pPr>
              <a:defRPr/>
            </a:pPr>
            <a:fld id="{B47D7F88-BCE6-4BAA-BCCE-0C5395FCC0E4}" type="slidenum">
              <a:rPr lang="en-US" smtClean="0"/>
              <a:pPr>
                <a:defRPr/>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p:txBody>
          <a:bodyPr/>
          <a:lstStyle/>
          <a:p>
            <a:r>
              <a:rPr lang="en-CA" smtClean="0"/>
              <a:t>Acting Locally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CA" smtClean="0"/>
              <a:t>Reception in Canada</a:t>
            </a:r>
          </a:p>
        </p:txBody>
      </p:sp>
      <p:sp>
        <p:nvSpPr>
          <p:cNvPr id="12291" name="Content Placeholder 2"/>
          <p:cNvSpPr>
            <a:spLocks noGrp="1"/>
          </p:cNvSpPr>
          <p:nvPr>
            <p:ph idx="1"/>
          </p:nvPr>
        </p:nvSpPr>
        <p:spPr/>
        <p:txBody>
          <a:bodyPr/>
          <a:lstStyle/>
          <a:p>
            <a:r>
              <a:rPr lang="en-CA" smtClean="0"/>
              <a:t>Receiving Centre notified 10 – 14 days pre arrival</a:t>
            </a:r>
          </a:p>
          <a:p>
            <a:r>
              <a:rPr lang="en-CA" smtClean="0"/>
              <a:t>Transportation from airport to receiving centre</a:t>
            </a:r>
          </a:p>
          <a:p>
            <a:r>
              <a:rPr lang="en-CA" smtClean="0"/>
              <a:t>Temporary accommodation, health card application, health checks completed (first 3 days)</a:t>
            </a:r>
          </a:p>
          <a:p>
            <a:r>
              <a:rPr lang="en-CA" smtClean="0"/>
              <a:t>Assessment for needs – for example language, life skills</a:t>
            </a:r>
          </a:p>
          <a:p>
            <a:r>
              <a:rPr lang="en-CA" smtClean="0"/>
              <a:t>Supports arranged (case manager or other model)</a:t>
            </a:r>
          </a:p>
          <a:p>
            <a:endParaRPr lang="en-CA" smtClean="0"/>
          </a:p>
        </p:txBody>
      </p:sp>
      <p:sp>
        <p:nvSpPr>
          <p:cNvPr id="4" name="Footer Placeholder 3"/>
          <p:cNvSpPr>
            <a:spLocks noGrp="1"/>
          </p:cNvSpPr>
          <p:nvPr>
            <p:ph type="ftr" sz="quarter" idx="10"/>
          </p:nvPr>
        </p:nvSpPr>
        <p:spPr/>
        <p:txBody>
          <a:bodyPr/>
          <a:lstStyle/>
          <a:p>
            <a:pPr>
              <a:defRPr/>
            </a:pPr>
            <a:r>
              <a:rPr lang="en-US"/>
              <a:t>Dr. Olive Wahoush  </a:t>
            </a:r>
            <a:endParaRPr lang="en-US"/>
          </a:p>
        </p:txBody>
      </p:sp>
      <p:sp>
        <p:nvSpPr>
          <p:cNvPr id="5" name="Slide Number Placeholder 4"/>
          <p:cNvSpPr>
            <a:spLocks noGrp="1"/>
          </p:cNvSpPr>
          <p:nvPr>
            <p:ph type="sldNum" sz="quarter" idx="11"/>
          </p:nvPr>
        </p:nvSpPr>
        <p:spPr/>
        <p:txBody>
          <a:bodyPr/>
          <a:lstStyle/>
          <a:p>
            <a:pPr>
              <a:defRPr/>
            </a:pPr>
            <a:fld id="{4C5E30BE-AAD5-43FC-A8F5-BA142D82A285}"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Theme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E2E1E3"/>
        </a:solidFill>
        <a:ln w="9525" cap="flat" cmpd="sng" algn="ctr">
          <a:solidFill>
            <a:srgbClr val="E2E1E3"/>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rgbClr val="E2E1E3"/>
        </a:solidFill>
        <a:ln w="9525" cap="flat" cmpd="sng" algn="ctr">
          <a:solidFill>
            <a:srgbClr val="E2E1E3"/>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467</TotalTime>
  <Words>1902</Words>
  <Application>Microsoft Office PowerPoint</Application>
  <PresentationFormat>On-screen Show (4:3)</PresentationFormat>
  <Paragraphs>336</Paragraphs>
  <Slides>30</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Wingdings</vt:lpstr>
      <vt:lpstr>Helvetica Condensed Black</vt:lpstr>
      <vt:lpstr>Times New Roman</vt:lpstr>
      <vt:lpstr>Theme1</vt:lpstr>
      <vt:lpstr> Resettlement in Canada: Anticipation and realities for health Government Assisted Refugees</vt:lpstr>
      <vt:lpstr>Objectives for this presentation</vt:lpstr>
      <vt:lpstr>Migration numbers</vt:lpstr>
      <vt:lpstr>Populations of Concern to UNHCR (Jan 2011)</vt:lpstr>
      <vt:lpstr>Understanding the terms: Refugees, Refugee Claimants (Forced Migrants) &amp; Immigrants</vt:lpstr>
      <vt:lpstr>Refugee Process </vt:lpstr>
      <vt:lpstr>Refugees coming to Canada</vt:lpstr>
      <vt:lpstr>Acting Locally</vt:lpstr>
      <vt:lpstr>Reception in Canada</vt:lpstr>
      <vt:lpstr>Reports from two studies </vt:lpstr>
      <vt:lpstr>Hamilton Ontario</vt:lpstr>
      <vt:lpstr>Slide 12</vt:lpstr>
      <vt:lpstr>   Study 1: Findings Overall</vt:lpstr>
      <vt:lpstr>Lens 3: Mother’s (n = 55) </vt:lpstr>
      <vt:lpstr>Findings related to enablers</vt:lpstr>
      <vt:lpstr>Experiences accessing health care</vt:lpstr>
      <vt:lpstr>Full Range of Service Provider Agencies surveyed</vt:lpstr>
      <vt:lpstr>Results</vt:lpstr>
      <vt:lpstr>Congruent findings identified in each of  the 3 Lenses</vt:lpstr>
      <vt:lpstr>Sources of inequity</vt:lpstr>
      <vt:lpstr>Conclusions </vt:lpstr>
      <vt:lpstr>Study 2: design</vt:lpstr>
      <vt:lpstr>Demographic Information –  Pre-migration</vt:lpstr>
      <vt:lpstr>Post Migration</vt:lpstr>
      <vt:lpstr>Post Migration (Cont’d)</vt:lpstr>
      <vt:lpstr>Income after Rent</vt:lpstr>
      <vt:lpstr>Quotes from Parents</vt:lpstr>
      <vt:lpstr>Quote - newly arrived family</vt:lpstr>
      <vt:lpstr>Quotes (cont’d)</vt:lpstr>
      <vt:lpstr>Next steps </vt:lpstr>
    </vt:vector>
  </TitlesOfParts>
  <Company>McMaster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18 mths in Canada  Experience of GAR Families</dc:title>
  <dc:creator>Olive Wahoush</dc:creator>
  <cp:lastModifiedBy>RESLB</cp:lastModifiedBy>
  <cp:revision>17</cp:revision>
  <dcterms:created xsi:type="dcterms:W3CDTF">2010-09-21T14:49:35Z</dcterms:created>
  <dcterms:modified xsi:type="dcterms:W3CDTF">2012-04-10T18:04:59Z</dcterms:modified>
</cp:coreProperties>
</file>