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4"/>
  </p:notesMasterIdLst>
  <p:sldIdLst>
    <p:sldId id="296" r:id="rId2"/>
    <p:sldId id="1601" r:id="rId3"/>
    <p:sldId id="1602" r:id="rId4"/>
    <p:sldId id="1490" r:id="rId5"/>
    <p:sldId id="1603" r:id="rId6"/>
    <p:sldId id="1562" r:id="rId7"/>
    <p:sldId id="1491" r:id="rId8"/>
    <p:sldId id="1492" r:id="rId9"/>
    <p:sldId id="1583" r:id="rId10"/>
    <p:sldId id="1564" r:id="rId11"/>
    <p:sldId id="1604" r:id="rId12"/>
    <p:sldId id="1580" r:id="rId13"/>
    <p:sldId id="1581" r:id="rId14"/>
    <p:sldId id="1582" r:id="rId15"/>
    <p:sldId id="1605" r:id="rId16"/>
    <p:sldId id="1584" r:id="rId17"/>
    <p:sldId id="1589" r:id="rId18"/>
    <p:sldId id="1590" r:id="rId19"/>
    <p:sldId id="1591" r:id="rId20"/>
    <p:sldId id="1621" r:id="rId21"/>
    <p:sldId id="1593" r:id="rId22"/>
    <p:sldId id="1594" r:id="rId23"/>
    <p:sldId id="1597" r:id="rId24"/>
    <p:sldId id="1595" r:id="rId25"/>
    <p:sldId id="1596" r:id="rId26"/>
    <p:sldId id="1619" r:id="rId27"/>
    <p:sldId id="1598" r:id="rId28"/>
    <p:sldId id="1600" r:id="rId29"/>
    <p:sldId id="1693" r:id="rId30"/>
    <p:sldId id="1636" r:id="rId31"/>
    <p:sldId id="1714" r:id="rId32"/>
    <p:sldId id="1715" r:id="rId33"/>
    <p:sldId id="1622" r:id="rId34"/>
    <p:sldId id="1623" r:id="rId35"/>
    <p:sldId id="1687" r:id="rId36"/>
    <p:sldId id="1678" r:id="rId37"/>
    <p:sldId id="1677" r:id="rId38"/>
    <p:sldId id="1688" r:id="rId39"/>
    <p:sldId id="1681" r:id="rId40"/>
    <p:sldId id="1682" r:id="rId41"/>
    <p:sldId id="1637" r:id="rId42"/>
    <p:sldId id="1638" r:id="rId43"/>
    <p:sldId id="1639" r:id="rId44"/>
    <p:sldId id="1691" r:id="rId45"/>
    <p:sldId id="1690" r:id="rId46"/>
    <p:sldId id="1641" r:id="rId47"/>
    <p:sldId id="1642" r:id="rId48"/>
    <p:sldId id="1640" r:id="rId49"/>
    <p:sldId id="1650" r:id="rId50"/>
    <p:sldId id="1658" r:id="rId51"/>
    <p:sldId id="1659" r:id="rId52"/>
    <p:sldId id="1660" r:id="rId53"/>
    <p:sldId id="1651" r:id="rId54"/>
    <p:sldId id="1661" r:id="rId55"/>
    <p:sldId id="1706" r:id="rId56"/>
    <p:sldId id="1692" r:id="rId57"/>
    <p:sldId id="1689" r:id="rId58"/>
    <p:sldId id="1652" r:id="rId59"/>
    <p:sldId id="1662" r:id="rId60"/>
    <p:sldId id="1663" r:id="rId61"/>
    <p:sldId id="1664" r:id="rId62"/>
    <p:sldId id="1666" r:id="rId63"/>
    <p:sldId id="1667" r:id="rId64"/>
    <p:sldId id="1668" r:id="rId65"/>
    <p:sldId id="1669" r:id="rId66"/>
    <p:sldId id="1708" r:id="rId67"/>
    <p:sldId id="1709" r:id="rId68"/>
    <p:sldId id="1710" r:id="rId69"/>
    <p:sldId id="1711" r:id="rId70"/>
    <p:sldId id="1712" r:id="rId71"/>
    <p:sldId id="1713" r:id="rId72"/>
    <p:sldId id="1707" r:id="rId73"/>
    <p:sldId id="1694" r:id="rId74"/>
    <p:sldId id="1695" r:id="rId75"/>
    <p:sldId id="1696" r:id="rId76"/>
    <p:sldId id="1697" r:id="rId77"/>
    <p:sldId id="1698" r:id="rId78"/>
    <p:sldId id="1699" r:id="rId79"/>
    <p:sldId id="1700" r:id="rId80"/>
    <p:sldId id="1701" r:id="rId81"/>
    <p:sldId id="1702" r:id="rId82"/>
    <p:sldId id="1703" r:id="rId83"/>
  </p:sldIdLst>
  <p:sldSz cx="9144000" cy="6858000" type="screen4x3"/>
  <p:notesSz cx="6858000" cy="93122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800080"/>
    <a:srgbClr val="0099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7495" autoAdjust="0"/>
  </p:normalViewPr>
  <p:slideViewPr>
    <p:cSldViewPr>
      <p:cViewPr>
        <p:scale>
          <a:sx n="50" d="100"/>
          <a:sy n="50" d="100"/>
        </p:scale>
        <p:origin x="-1938"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24"/>
    </p:cViewPr>
  </p:sorterViewPr>
  <p:notesViewPr>
    <p:cSldViewPr>
      <p:cViewPr>
        <p:scale>
          <a:sx n="60" d="100"/>
          <a:sy n="60" d="100"/>
        </p:scale>
        <p:origin x="-1858" y="-58"/>
      </p:cViewPr>
      <p:guideLst>
        <p:guide orient="horz" pos="2934"/>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6020" name="Rectangle 4"/>
          <p:cNvSpPr>
            <a:spLocks noChangeArrowheads="1" noTextEdit="1"/>
          </p:cNvSpPr>
          <p:nvPr>
            <p:ph type="sldImg" idx="2"/>
          </p:nvPr>
        </p:nvSpPr>
        <p:spPr bwMode="auto">
          <a:xfrm>
            <a:off x="1103313" y="698500"/>
            <a:ext cx="4654550" cy="349091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422775"/>
            <a:ext cx="50292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47138"/>
            <a:ext cx="2971800"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6200" y="8847138"/>
            <a:ext cx="2971800"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B409EAA-C7CD-487D-897E-AD2BD201013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9714E4B4-8C69-47AF-B8D3-B19698F68A2C}" type="slidenum">
              <a:rPr lang="en-US" smtClean="0"/>
              <a:pPr/>
              <a:t>1</a:t>
            </a:fld>
            <a:endParaRPr lang="en-US" smtClean="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963E9685-C2F3-4CA4-9173-35288190872E}" type="slidenum">
              <a:rPr lang="en-US" smtClean="0"/>
              <a:pPr/>
              <a:t>10</a:t>
            </a:fld>
            <a:endParaRPr 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xfrm>
            <a:off x="914400" y="4424363"/>
            <a:ext cx="5029200" cy="4189412"/>
          </a:xfrm>
          <a:noFill/>
        </p:spPr>
        <p:txBody>
          <a:bodyPr/>
          <a:lstStyle/>
          <a:p>
            <a:r>
              <a:rPr lang="en-US"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FEB35F64-8669-47CE-83A9-4A23EE698B0F}" type="slidenum">
              <a:rPr lang="en-US" smtClean="0"/>
              <a:pPr/>
              <a:t>11</a:t>
            </a:fld>
            <a:endParaRPr lang="en-US" smtClean="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DCBD8B1A-8765-4BC2-8DAF-B375366641A0}" type="slidenum">
              <a:rPr lang="en-US" smtClean="0"/>
              <a:pPr/>
              <a:t>12</a:t>
            </a:fld>
            <a:endParaRPr lang="en-US" smtClean="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21B4BEEB-E127-4DBB-B5AA-F30DFEED6EFF}" type="slidenum">
              <a:rPr lang="en-US" smtClean="0"/>
              <a:pPr/>
              <a:t>13</a:t>
            </a:fld>
            <a:endParaRPr lang="en-US" smtClean="0"/>
          </a:p>
        </p:txBody>
      </p:sp>
      <p:sp>
        <p:nvSpPr>
          <p:cNvPr id="99331" name="Rectangle 2"/>
          <p:cNvSpPr>
            <a:spLocks noChangeArrowheads="1" noTextEdit="1"/>
          </p:cNvSpPr>
          <p:nvPr>
            <p:ph type="sldImg"/>
          </p:nvPr>
        </p:nvSpPr>
        <p:spPr>
          <a:xfrm>
            <a:off x="1101725" y="698500"/>
            <a:ext cx="4656138" cy="3492500"/>
          </a:xfrm>
          <a:ln/>
        </p:spPr>
      </p:sp>
      <p:sp>
        <p:nvSpPr>
          <p:cNvPr id="99332" name="Rectangle 3"/>
          <p:cNvSpPr>
            <a:spLocks noGrp="1" noChangeArrowheads="1"/>
          </p:cNvSpPr>
          <p:nvPr>
            <p:ph type="body" idx="1"/>
          </p:nvPr>
        </p:nvSpPr>
        <p:spPr>
          <a:noFill/>
        </p:spPr>
        <p:txBody>
          <a:bodyPr/>
          <a:lstStyle/>
          <a:p>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D5AB3092-1A83-40AC-B420-A20297C9BD1B}" type="slidenum">
              <a:rPr lang="en-US" smtClean="0"/>
              <a:pPr/>
              <a:t>14</a:t>
            </a:fld>
            <a:endParaRPr lang="en-US" smtClean="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4C05677D-E291-452D-95EC-9D7EBE592273}" type="slidenum">
              <a:rPr lang="en-US" smtClean="0"/>
              <a:pPr/>
              <a:t>15</a:t>
            </a:fld>
            <a:endParaRPr lang="en-US" smtClean="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40928141-F660-4B2C-B82D-4308B4752487}" type="slidenum">
              <a:rPr lang="en-US" smtClean="0"/>
              <a:pPr/>
              <a:t>16</a:t>
            </a:fld>
            <a:endParaRPr lang="en-US" smtClean="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DEE8156E-249D-481B-8DFF-5D388552AF56}" type="slidenum">
              <a:rPr lang="en-US" smtClean="0"/>
              <a:pPr/>
              <a:t>17</a:t>
            </a:fld>
            <a:endParaRPr lang="en-US" smtClean="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3C167C3D-8692-4B36-B1D3-CAB588879182}" type="slidenum">
              <a:rPr lang="en-US" smtClean="0"/>
              <a:pPr/>
              <a:t>18</a:t>
            </a:fld>
            <a:endParaRPr lang="en-US" smtClean="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C2291BA2-7FCF-4ECD-8091-D440BB7596E1}" type="slidenum">
              <a:rPr lang="en-US" smtClean="0"/>
              <a:pPr/>
              <a:t>19</a:t>
            </a:fld>
            <a:endParaRPr lang="en-US" smtClean="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E4C48F5C-E80F-4C21-8AFF-DF8B367B5BE2}" type="slidenum">
              <a:rPr lang="en-US" smtClean="0"/>
              <a:pPr/>
              <a:t>2</a:t>
            </a:fld>
            <a:endParaRPr lang="en-US" smtClean="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0507DA70-65FD-40B4-8927-EB86A433B965}" type="slidenum">
              <a:rPr lang="en-US" smtClean="0"/>
              <a:pPr/>
              <a:t>20</a:t>
            </a:fld>
            <a:endParaRPr lang="en-US" smtClean="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07730886-759C-4709-BAE0-33657865CE1B}" type="slidenum">
              <a:rPr lang="en-US" smtClean="0"/>
              <a:pPr/>
              <a:t>21</a:t>
            </a:fld>
            <a:endParaRPr lang="en-US" smtClean="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29E89CA7-B227-4CE9-922B-8C45D7112212}" type="slidenum">
              <a:rPr lang="en-US" smtClean="0"/>
              <a:pPr/>
              <a:t>22</a:t>
            </a:fld>
            <a:endParaRPr lang="en-US" smtClean="0"/>
          </a:p>
        </p:txBody>
      </p:sp>
      <p:sp>
        <p:nvSpPr>
          <p:cNvPr id="108547" name="Rectangle 2"/>
          <p:cNvSpPr>
            <a:spLocks noRot="1" noChangeArrowheads="1" noTextEdit="1"/>
          </p:cNvSpPr>
          <p:nvPr>
            <p:ph type="sldImg"/>
          </p:nvPr>
        </p:nvSpPr>
        <p:spPr>
          <a:xfrm>
            <a:off x="1101725" y="700088"/>
            <a:ext cx="4656138" cy="3494087"/>
          </a:xfrm>
          <a:ln/>
        </p:spPr>
      </p:sp>
      <p:sp>
        <p:nvSpPr>
          <p:cNvPr id="108548" name="Rectangle 3"/>
          <p:cNvSpPr>
            <a:spLocks noGrp="1" noChangeArrowheads="1"/>
          </p:cNvSpPr>
          <p:nvPr>
            <p:ph type="body" idx="1"/>
          </p:nvPr>
        </p:nvSpPr>
        <p:spPr>
          <a:xfrm>
            <a:off x="684213" y="4424363"/>
            <a:ext cx="5489575" cy="4187825"/>
          </a:xfrm>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618BB36D-C4DD-4969-91DF-35C88621859B}" type="slidenum">
              <a:rPr lang="en-US" smtClean="0"/>
              <a:pPr/>
              <a:t>23</a:t>
            </a:fld>
            <a:endParaRPr lang="en-US" smtClean="0"/>
          </a:p>
        </p:txBody>
      </p:sp>
      <p:sp>
        <p:nvSpPr>
          <p:cNvPr id="109571" name="Rectangle 2"/>
          <p:cNvSpPr>
            <a:spLocks noRot="1" noChangeArrowheads="1" noTextEdit="1"/>
          </p:cNvSpPr>
          <p:nvPr>
            <p:ph type="sldImg"/>
          </p:nvPr>
        </p:nvSpPr>
        <p:spPr>
          <a:xfrm>
            <a:off x="1101725" y="700088"/>
            <a:ext cx="4656138" cy="3494087"/>
          </a:xfrm>
          <a:ln/>
        </p:spPr>
      </p:sp>
      <p:sp>
        <p:nvSpPr>
          <p:cNvPr id="109572" name="Rectangle 3"/>
          <p:cNvSpPr>
            <a:spLocks noGrp="1" noChangeArrowheads="1"/>
          </p:cNvSpPr>
          <p:nvPr>
            <p:ph type="body" idx="1"/>
          </p:nvPr>
        </p:nvSpPr>
        <p:spPr>
          <a:xfrm>
            <a:off x="684213" y="4424363"/>
            <a:ext cx="5489575" cy="4187825"/>
          </a:xfrm>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36C24C95-280B-480E-AC60-5E4A2D31E969}" type="slidenum">
              <a:rPr lang="en-US" smtClean="0"/>
              <a:pPr/>
              <a:t>24</a:t>
            </a:fld>
            <a:endParaRPr lang="en-US" smtClean="0"/>
          </a:p>
        </p:txBody>
      </p:sp>
      <p:sp>
        <p:nvSpPr>
          <p:cNvPr id="110595" name="Rectangle 2"/>
          <p:cNvSpPr>
            <a:spLocks noRot="1" noChangeArrowheads="1" noTextEdit="1"/>
          </p:cNvSpPr>
          <p:nvPr>
            <p:ph type="sldImg"/>
          </p:nvPr>
        </p:nvSpPr>
        <p:spPr>
          <a:xfrm>
            <a:off x="1101725" y="700088"/>
            <a:ext cx="4656138" cy="3494087"/>
          </a:xfrm>
          <a:ln/>
        </p:spPr>
      </p:sp>
      <p:sp>
        <p:nvSpPr>
          <p:cNvPr id="110596" name="Rectangle 3"/>
          <p:cNvSpPr>
            <a:spLocks noGrp="1" noChangeArrowheads="1"/>
          </p:cNvSpPr>
          <p:nvPr>
            <p:ph type="body" idx="1"/>
          </p:nvPr>
        </p:nvSpPr>
        <p:spPr>
          <a:xfrm>
            <a:off x="684213" y="4424363"/>
            <a:ext cx="5489575" cy="4187825"/>
          </a:xfrm>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D9938A63-7578-4D7C-B395-336F4CD70347}" type="slidenum">
              <a:rPr lang="en-US" smtClean="0"/>
              <a:pPr/>
              <a:t>25</a:t>
            </a:fld>
            <a:endParaRPr lang="en-US" smtClean="0"/>
          </a:p>
        </p:txBody>
      </p:sp>
      <p:sp>
        <p:nvSpPr>
          <p:cNvPr id="111619" name="Rectangle 2"/>
          <p:cNvSpPr>
            <a:spLocks noRot="1" noChangeArrowheads="1" noTextEdit="1"/>
          </p:cNvSpPr>
          <p:nvPr>
            <p:ph type="sldImg"/>
          </p:nvPr>
        </p:nvSpPr>
        <p:spPr>
          <a:xfrm>
            <a:off x="1101725" y="700088"/>
            <a:ext cx="4656138" cy="3494087"/>
          </a:xfrm>
          <a:ln/>
        </p:spPr>
      </p:sp>
      <p:sp>
        <p:nvSpPr>
          <p:cNvPr id="111620" name="Rectangle 3"/>
          <p:cNvSpPr>
            <a:spLocks noGrp="1" noChangeArrowheads="1"/>
          </p:cNvSpPr>
          <p:nvPr>
            <p:ph type="body" idx="1"/>
          </p:nvPr>
        </p:nvSpPr>
        <p:spPr>
          <a:xfrm>
            <a:off x="684213" y="4424363"/>
            <a:ext cx="5489575" cy="4187825"/>
          </a:xfrm>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227629A1-45A5-4F9E-A7B7-6B2C55EDDF12}" type="slidenum">
              <a:rPr lang="en-US" smtClean="0"/>
              <a:pPr/>
              <a:t>27</a:t>
            </a:fld>
            <a:endParaRPr lang="en-US" smtClean="0"/>
          </a:p>
        </p:txBody>
      </p:sp>
      <p:sp>
        <p:nvSpPr>
          <p:cNvPr id="112643" name="Rectangle 2"/>
          <p:cNvSpPr>
            <a:spLocks noRot="1" noChangeArrowheads="1" noTextEdit="1"/>
          </p:cNvSpPr>
          <p:nvPr>
            <p:ph type="sldImg"/>
          </p:nvPr>
        </p:nvSpPr>
        <p:spPr>
          <a:xfrm>
            <a:off x="1101725" y="700088"/>
            <a:ext cx="4656138" cy="3494087"/>
          </a:xfrm>
          <a:ln/>
        </p:spPr>
      </p:sp>
      <p:sp>
        <p:nvSpPr>
          <p:cNvPr id="112644" name="Rectangle 3"/>
          <p:cNvSpPr>
            <a:spLocks noGrp="1" noChangeArrowheads="1"/>
          </p:cNvSpPr>
          <p:nvPr>
            <p:ph type="body" idx="1"/>
          </p:nvPr>
        </p:nvSpPr>
        <p:spPr>
          <a:xfrm>
            <a:off x="684213" y="4424363"/>
            <a:ext cx="5489575" cy="4187825"/>
          </a:xfrm>
          <a:noFill/>
        </p:spPr>
        <p:txBody>
          <a:bodyPr/>
          <a:lstStyle/>
          <a:p>
            <a:endParaRPr lang="en-US" smtClean="0"/>
          </a:p>
        </p:txBody>
      </p:sp>
      <p:pic>
        <p:nvPicPr>
          <p:cNvPr id="112645" name="Picture 3"/>
          <p:cNvPicPr>
            <a:picLocks noChangeAspect="1" noChangeArrowheads="1"/>
          </p:cNvPicPr>
          <p:nvPr/>
        </p:nvPicPr>
        <p:blipFill>
          <a:blip r:embed="rId3"/>
          <a:srcRect/>
          <a:stretch>
            <a:fillRect/>
          </a:stretch>
        </p:blipFill>
        <p:spPr bwMode="auto">
          <a:xfrm>
            <a:off x="762000" y="4427538"/>
            <a:ext cx="5486400" cy="4191000"/>
          </a:xfrm>
          <a:prstGeom prst="rect">
            <a:avLst/>
          </a:prstGeom>
          <a:noFill/>
          <a:ln w="9525">
            <a:noFill/>
            <a:miter lim="800000"/>
            <a:headEnd/>
            <a:tailEnd/>
          </a:ln>
          <a:effectLst/>
        </p:spPr>
      </p:pic>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119B1AA3-34AB-4A36-8926-5155F71A062F}" type="slidenum">
              <a:rPr lang="en-US" smtClean="0"/>
              <a:pPr/>
              <a:t>28</a:t>
            </a:fld>
            <a:endParaRPr lang="en-US" smtClean="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C93F3582-4936-4CC2-B90D-C2277AE07CBE}" type="slidenum">
              <a:rPr lang="en-US" smtClean="0"/>
              <a:pPr/>
              <a:t>29</a:t>
            </a:fld>
            <a:endParaRPr lang="en-US" smtClean="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6CA753C5-B50F-4B62-BC89-231C014CCAB3}" type="slidenum">
              <a:rPr lang="en-US" smtClean="0"/>
              <a:pPr/>
              <a:t>33</a:t>
            </a:fld>
            <a:endParaRPr lang="en-US" smtClean="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AFB81AE8-F504-47C4-AF6B-F6A3728AF30B}" type="slidenum">
              <a:rPr lang="en-US" smtClean="0"/>
              <a:pPr/>
              <a:t>3</a:t>
            </a:fld>
            <a:endParaRPr lang="en-US" smtClean="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AE4DF683-E788-4455-8C27-3399BD6A5C90}" type="slidenum">
              <a:rPr lang="en-US" smtClean="0"/>
              <a:pPr/>
              <a:t>34</a:t>
            </a:fld>
            <a:endParaRPr lang="en-US" smtClean="0"/>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19A11B3D-4949-4330-9DEE-5C79D1331B33}" type="slidenum">
              <a:rPr lang="en-US" smtClean="0"/>
              <a:pPr/>
              <a:t>35</a:t>
            </a:fld>
            <a:endParaRPr lang="en-US" smtClean="0"/>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05056A84-568A-4538-BA47-D10DB4AD8D2B}" type="slidenum">
              <a:rPr lang="en-CA" smtClean="0"/>
              <a:pPr/>
              <a:t>36</a:t>
            </a:fld>
            <a:endParaRPr lang="en-CA" smtClean="0"/>
          </a:p>
        </p:txBody>
      </p:sp>
      <p:sp>
        <p:nvSpPr>
          <p:cNvPr id="118787" name="Rectangle 2"/>
          <p:cNvSpPr>
            <a:spLocks noGrp="1" noRot="1" noChangeAspect="1" noChangeArrowheads="1" noTextEdit="1"/>
          </p:cNvSpPr>
          <p:nvPr>
            <p:ph type="sldImg"/>
          </p:nvPr>
        </p:nvSpPr>
        <p:spPr>
          <a:ln/>
        </p:spPr>
      </p:sp>
      <p:sp>
        <p:nvSpPr>
          <p:cNvPr id="118788" name="Notes Placeholder 4"/>
          <p:cNvSpPr>
            <a:spLocks noGrp="1"/>
          </p:cNvSpPr>
          <p:nvPr>
            <p:ph type="body" sz="quarter" idx="10"/>
          </p:nvPr>
        </p:nvSpPr>
        <p:spPr>
          <a:noFill/>
        </p:spPr>
        <p:txBody>
          <a:bodyPr/>
          <a:lstStyle/>
          <a:p>
            <a:endParaRPr lang="en-CA"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76157451-8144-4760-AFC0-69EAEFD719C4}" type="slidenum">
              <a:rPr lang="en-CA" smtClean="0"/>
              <a:pPr/>
              <a:t>37</a:t>
            </a:fld>
            <a:endParaRPr lang="en-CA" smtClean="0"/>
          </a:p>
        </p:txBody>
      </p:sp>
      <p:sp>
        <p:nvSpPr>
          <p:cNvPr id="119811" name="Rectangle 2"/>
          <p:cNvSpPr>
            <a:spLocks noGrp="1" noRot="1" noChangeAspect="1" noChangeArrowheads="1" noTextEdit="1"/>
          </p:cNvSpPr>
          <p:nvPr>
            <p:ph type="sldImg"/>
          </p:nvPr>
        </p:nvSpPr>
        <p:spPr>
          <a:ln/>
        </p:spPr>
      </p:sp>
      <p:sp>
        <p:nvSpPr>
          <p:cNvPr id="119812" name="Notes Placeholder 4"/>
          <p:cNvSpPr>
            <a:spLocks noGrp="1"/>
          </p:cNvSpPr>
          <p:nvPr>
            <p:ph type="body" sz="quarter" idx="10"/>
          </p:nvPr>
        </p:nvSpPr>
        <p:spPr>
          <a:noFill/>
        </p:spPr>
        <p:txBody>
          <a:bodyPr/>
          <a:lstStyle/>
          <a:p>
            <a:endParaRPr lang="en-CA"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30E90FB4-A4B9-4505-9C5E-2F617F45A733}" type="slidenum">
              <a:rPr lang="en-CA" smtClean="0"/>
              <a:pPr/>
              <a:t>38</a:t>
            </a:fld>
            <a:endParaRPr lang="en-CA" smtClean="0"/>
          </a:p>
        </p:txBody>
      </p:sp>
      <p:sp>
        <p:nvSpPr>
          <p:cNvPr id="120835" name="Rectangle 2"/>
          <p:cNvSpPr>
            <a:spLocks noGrp="1" noRot="1" noChangeAspect="1" noChangeArrowheads="1" noTextEdit="1"/>
          </p:cNvSpPr>
          <p:nvPr>
            <p:ph type="sldImg"/>
          </p:nvPr>
        </p:nvSpPr>
        <p:spPr>
          <a:ln/>
        </p:spPr>
      </p:sp>
      <p:sp>
        <p:nvSpPr>
          <p:cNvPr id="120836" name="Notes Placeholder 4"/>
          <p:cNvSpPr>
            <a:spLocks noGrp="1"/>
          </p:cNvSpPr>
          <p:nvPr>
            <p:ph type="body" sz="quarter" idx="10"/>
          </p:nvPr>
        </p:nvSpPr>
        <p:spPr>
          <a:noFill/>
        </p:spPr>
        <p:txBody>
          <a:bodyPr/>
          <a:lstStyle/>
          <a:p>
            <a:endParaRPr lang="en-CA"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endParaRPr lang="en-CA" smtClean="0"/>
          </a:p>
        </p:txBody>
      </p:sp>
      <p:sp>
        <p:nvSpPr>
          <p:cNvPr id="121860" name="Slide Number Placeholder 3"/>
          <p:cNvSpPr>
            <a:spLocks noGrp="1"/>
          </p:cNvSpPr>
          <p:nvPr>
            <p:ph type="sldNum" sz="quarter" idx="5"/>
          </p:nvPr>
        </p:nvSpPr>
        <p:spPr>
          <a:noFill/>
          <a:ln>
            <a:miter lim="800000"/>
            <a:headEnd/>
            <a:tailEnd/>
          </a:ln>
        </p:spPr>
        <p:txBody>
          <a:bodyPr/>
          <a:lstStyle/>
          <a:p>
            <a:fld id="{1C2D9F32-95E0-4D12-80F2-59EDB63A427C}" type="slidenum">
              <a:rPr lang="en-CA" smtClean="0"/>
              <a:pPr/>
              <a:t>39</a:t>
            </a:fld>
            <a:endParaRPr lang="en-CA"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6200" y="8848725"/>
            <a:ext cx="2970213" cy="461963"/>
          </a:xfrm>
          <a:prstGeom prst="rect">
            <a:avLst/>
          </a:prstGeom>
          <a:noFill/>
          <a:ln w="9525">
            <a:noFill/>
            <a:miter lim="800000"/>
            <a:headEnd/>
            <a:tailEnd/>
          </a:ln>
        </p:spPr>
        <p:txBody>
          <a:bodyPr lIns="93965" tIns="46983" rIns="93965" bIns="46983" anchor="b"/>
          <a:lstStyle/>
          <a:p>
            <a:pPr algn="r" defTabSz="939800"/>
            <a:fld id="{BF90C272-B9AC-46F4-A525-E3AD71B229C8}" type="slidenum">
              <a:rPr lang="en-CA" sz="1200"/>
              <a:pPr algn="r" defTabSz="939800"/>
              <a:t>40</a:t>
            </a:fld>
            <a:endParaRPr lang="en-CA" sz="1200"/>
          </a:p>
        </p:txBody>
      </p:sp>
      <p:sp>
        <p:nvSpPr>
          <p:cNvPr id="122883" name="Rectangle 2"/>
          <p:cNvSpPr>
            <a:spLocks noGrp="1" noRot="1" noChangeAspect="1" noChangeArrowheads="1" noTextEdit="1"/>
          </p:cNvSpPr>
          <p:nvPr>
            <p:ph type="sldImg"/>
          </p:nvPr>
        </p:nvSpPr>
        <p:spPr>
          <a:ln/>
        </p:spPr>
      </p:sp>
      <p:sp>
        <p:nvSpPr>
          <p:cNvPr id="122884" name="Notes Placeholder 4"/>
          <p:cNvSpPr>
            <a:spLocks noGrp="1"/>
          </p:cNvSpPr>
          <p:nvPr>
            <p:ph type="body" sz="quarter" idx="10"/>
          </p:nvPr>
        </p:nvSpPr>
        <p:spPr>
          <a:noFill/>
        </p:spPr>
        <p:txBody>
          <a:bodyPr/>
          <a:lstStyle/>
          <a:p>
            <a:endParaRPr lang="en-CA"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5977B859-DD16-4E3F-AB08-F8459A9B4975}" type="slidenum">
              <a:rPr lang="en-US" smtClean="0"/>
              <a:pPr/>
              <a:t>41</a:t>
            </a:fld>
            <a:endParaRPr lang="en-US" smtClean="0"/>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miter lim="800000"/>
            <a:headEnd/>
            <a:tailEnd/>
          </a:ln>
        </p:spPr>
        <p:txBody>
          <a:bodyPr/>
          <a:lstStyle/>
          <a:p>
            <a:fld id="{44F3A170-7841-4D0C-A286-3BCDA20EA63F}" type="slidenum">
              <a:rPr lang="en-US" smtClean="0"/>
              <a:pPr/>
              <a:t>42</a:t>
            </a:fld>
            <a:endParaRPr lang="en-US" smtClean="0"/>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miter lim="800000"/>
            <a:headEnd/>
            <a:tailEnd/>
          </a:ln>
        </p:spPr>
        <p:txBody>
          <a:bodyPr/>
          <a:lstStyle/>
          <a:p>
            <a:fld id="{07DCDD47-53B7-4A3B-A2E3-21A0627102C3}" type="slidenum">
              <a:rPr lang="en-US" smtClean="0"/>
              <a:pPr/>
              <a:t>43</a:t>
            </a:fld>
            <a:endParaRPr lang="en-US" smtClean="0"/>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E24447E9-BDF7-40B1-A2FA-C9E540EC2FE4}" type="slidenum">
              <a:rPr lang="en-US" smtClean="0"/>
              <a:pPr/>
              <a:t>4</a:t>
            </a:fld>
            <a:endParaRPr 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xfrm>
            <a:off x="914400" y="4424363"/>
            <a:ext cx="5029200" cy="4189412"/>
          </a:xfrm>
          <a:noFill/>
        </p:spPr>
        <p:txBody>
          <a:bodyPr/>
          <a:lstStyle/>
          <a:p>
            <a:r>
              <a:rPr lang="en-US" smtClean="0"/>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miter lim="800000"/>
            <a:headEnd/>
            <a:tailEnd/>
          </a:ln>
        </p:spPr>
        <p:txBody>
          <a:bodyPr/>
          <a:lstStyle/>
          <a:p>
            <a:fld id="{22CBD93E-3F7A-429F-86DA-779A1078C733}" type="slidenum">
              <a:rPr lang="en-CA" smtClean="0"/>
              <a:pPr/>
              <a:t>44</a:t>
            </a:fld>
            <a:endParaRPr lang="en-CA" smtClean="0"/>
          </a:p>
        </p:txBody>
      </p:sp>
      <p:sp>
        <p:nvSpPr>
          <p:cNvPr id="126979" name="Rectangle 2"/>
          <p:cNvSpPr>
            <a:spLocks noGrp="1" noRot="1" noChangeAspect="1" noChangeArrowheads="1" noTextEdit="1"/>
          </p:cNvSpPr>
          <p:nvPr>
            <p:ph type="sldImg"/>
          </p:nvPr>
        </p:nvSpPr>
        <p:spPr>
          <a:ln/>
        </p:spPr>
      </p:sp>
      <p:sp>
        <p:nvSpPr>
          <p:cNvPr id="126980" name="Notes Placeholder 4"/>
          <p:cNvSpPr>
            <a:spLocks noGrp="1"/>
          </p:cNvSpPr>
          <p:nvPr>
            <p:ph type="body" sz="quarter" idx="10"/>
          </p:nvPr>
        </p:nvSpPr>
        <p:spPr>
          <a:noFill/>
        </p:spPr>
        <p:txBody>
          <a:bodyPr/>
          <a:lstStyle/>
          <a:p>
            <a:endParaRPr lang="en-CA"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6200" y="8848725"/>
            <a:ext cx="2970213" cy="461963"/>
          </a:xfrm>
          <a:prstGeom prst="rect">
            <a:avLst/>
          </a:prstGeom>
          <a:noFill/>
          <a:ln w="9525">
            <a:noFill/>
            <a:miter lim="800000"/>
            <a:headEnd/>
            <a:tailEnd/>
          </a:ln>
        </p:spPr>
        <p:txBody>
          <a:bodyPr lIns="93965" tIns="46983" rIns="93965" bIns="46983" anchor="b"/>
          <a:lstStyle/>
          <a:p>
            <a:pPr algn="r" defTabSz="939800"/>
            <a:fld id="{C0DDE601-DD18-4F7A-87C3-BDB45295BA66}" type="slidenum">
              <a:rPr lang="en-CA" sz="1200"/>
              <a:pPr algn="r" defTabSz="939800"/>
              <a:t>45</a:t>
            </a:fld>
            <a:endParaRPr lang="en-CA" sz="1200"/>
          </a:p>
        </p:txBody>
      </p:sp>
      <p:sp>
        <p:nvSpPr>
          <p:cNvPr id="128003" name="Rectangle 2"/>
          <p:cNvSpPr>
            <a:spLocks noGrp="1" noRot="1" noChangeAspect="1" noChangeArrowheads="1" noTextEdit="1"/>
          </p:cNvSpPr>
          <p:nvPr>
            <p:ph type="sldImg"/>
          </p:nvPr>
        </p:nvSpPr>
        <p:spPr>
          <a:ln/>
        </p:spPr>
      </p:sp>
      <p:sp>
        <p:nvSpPr>
          <p:cNvPr id="128004" name="Notes Placeholder 4"/>
          <p:cNvSpPr>
            <a:spLocks noGrp="1"/>
          </p:cNvSpPr>
          <p:nvPr>
            <p:ph type="body" sz="quarter" idx="10"/>
          </p:nvPr>
        </p:nvSpPr>
        <p:spPr>
          <a:noFill/>
        </p:spPr>
        <p:txBody>
          <a:bodyPr/>
          <a:lstStyle/>
          <a:p>
            <a:endParaRPr lang="en-CA"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miter lim="800000"/>
            <a:headEnd/>
            <a:tailEnd/>
          </a:ln>
        </p:spPr>
        <p:txBody>
          <a:bodyPr/>
          <a:lstStyle/>
          <a:p>
            <a:fld id="{1D89215D-ADA8-40D7-8F8B-82CF8C1B42FC}" type="slidenum">
              <a:rPr lang="en-US" smtClean="0"/>
              <a:pPr/>
              <a:t>46</a:t>
            </a:fld>
            <a:endParaRPr lang="en-US" smtClean="0"/>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miter lim="800000"/>
            <a:headEnd/>
            <a:tailEnd/>
          </a:ln>
        </p:spPr>
        <p:txBody>
          <a:bodyPr/>
          <a:lstStyle/>
          <a:p>
            <a:fld id="{04F8FFE0-14AD-49A9-B718-596B7CD12C44}" type="slidenum">
              <a:rPr lang="en-US" smtClean="0"/>
              <a:pPr/>
              <a:t>47</a:t>
            </a:fld>
            <a:endParaRPr lang="en-US" smtClean="0"/>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miter lim="800000"/>
            <a:headEnd/>
            <a:tailEnd/>
          </a:ln>
        </p:spPr>
        <p:txBody>
          <a:bodyPr/>
          <a:lstStyle/>
          <a:p>
            <a:fld id="{316ABFEB-D8F5-4193-8C85-11F35F3A1EBA}" type="slidenum">
              <a:rPr lang="en-US" smtClean="0"/>
              <a:pPr/>
              <a:t>48</a:t>
            </a:fld>
            <a:endParaRPr lang="en-US" smtClean="0"/>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fld id="{6FD0DF8E-CDC5-431D-8EA0-0E3AFFB9C9D4}" type="slidenum">
              <a:rPr lang="en-US" smtClean="0"/>
              <a:pPr/>
              <a:t>49</a:t>
            </a:fld>
            <a:endParaRPr lang="en-US" smtClean="0"/>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miter lim="800000"/>
            <a:headEnd/>
            <a:tailEnd/>
          </a:ln>
        </p:spPr>
        <p:txBody>
          <a:bodyPr/>
          <a:lstStyle/>
          <a:p>
            <a:fld id="{BEEBDA83-A2B8-42F2-86DE-3DDC29526958}" type="slidenum">
              <a:rPr lang="en-US" smtClean="0"/>
              <a:pPr/>
              <a:t>50</a:t>
            </a:fld>
            <a:endParaRPr lang="en-US" smtClean="0"/>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miter lim="800000"/>
            <a:headEnd/>
            <a:tailEnd/>
          </a:ln>
        </p:spPr>
        <p:txBody>
          <a:bodyPr/>
          <a:lstStyle/>
          <a:p>
            <a:fld id="{3C06EB05-1622-448E-96D3-7C1AF6DB0E89}" type="slidenum">
              <a:rPr lang="en-US" smtClean="0"/>
              <a:pPr/>
              <a:t>51</a:t>
            </a:fld>
            <a:endParaRPr lang="en-US" smtClean="0"/>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miter lim="800000"/>
            <a:headEnd/>
            <a:tailEnd/>
          </a:ln>
        </p:spPr>
        <p:txBody>
          <a:bodyPr/>
          <a:lstStyle/>
          <a:p>
            <a:fld id="{8851564B-F825-4AFD-8991-60393D914CBB}" type="slidenum">
              <a:rPr lang="en-US" smtClean="0"/>
              <a:pPr/>
              <a:t>52</a:t>
            </a:fld>
            <a:endParaRPr lang="en-US" smtClean="0"/>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miter lim="800000"/>
            <a:headEnd/>
            <a:tailEnd/>
          </a:ln>
        </p:spPr>
        <p:txBody>
          <a:bodyPr/>
          <a:lstStyle/>
          <a:p>
            <a:fld id="{2C77BA41-9844-42C2-AE3A-4AB59E97F65D}" type="slidenum">
              <a:rPr lang="en-US" smtClean="0"/>
              <a:pPr/>
              <a:t>53</a:t>
            </a:fld>
            <a:endParaRPr lang="en-US" smtClean="0"/>
          </a:p>
        </p:txBody>
      </p:sp>
      <p:sp>
        <p:nvSpPr>
          <p:cNvPr id="136195" name="Rectangle 2"/>
          <p:cNvSpPr>
            <a:spLocks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DAC16693-E4B4-480A-AD83-7FCDB0FF5A3A}" type="slidenum">
              <a:rPr lang="en-US" smtClean="0"/>
              <a:pPr/>
              <a:t>5</a:t>
            </a:fld>
            <a:endParaRPr lang="en-US" smtClean="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miter lim="800000"/>
            <a:headEnd/>
            <a:tailEnd/>
          </a:ln>
        </p:spPr>
        <p:txBody>
          <a:bodyPr/>
          <a:lstStyle/>
          <a:p>
            <a:fld id="{44064820-73AA-47CC-BDAC-BED0761710C4}" type="slidenum">
              <a:rPr lang="en-US" smtClean="0"/>
              <a:pPr/>
              <a:t>54</a:t>
            </a:fld>
            <a:endParaRPr lang="en-US" smtClean="0"/>
          </a:p>
        </p:txBody>
      </p:sp>
      <p:sp>
        <p:nvSpPr>
          <p:cNvPr id="137219" name="Rectangle 2"/>
          <p:cNvSpPr>
            <a:spLocks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miter lim="800000"/>
            <a:headEnd/>
            <a:tailEnd/>
          </a:ln>
        </p:spPr>
        <p:txBody>
          <a:bodyPr/>
          <a:lstStyle/>
          <a:p>
            <a:fld id="{59CD0699-BC54-4C6F-8E93-41377B4DA123}" type="slidenum">
              <a:rPr lang="en-US" smtClean="0"/>
              <a:pPr/>
              <a:t>55</a:t>
            </a:fld>
            <a:endParaRPr lang="en-US" smtClean="0"/>
          </a:p>
        </p:txBody>
      </p:sp>
      <p:sp>
        <p:nvSpPr>
          <p:cNvPr id="138243" name="Rectangle 2"/>
          <p:cNvSpPr>
            <a:spLocks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miter lim="800000"/>
            <a:headEnd/>
            <a:tailEnd/>
          </a:ln>
        </p:spPr>
        <p:txBody>
          <a:bodyPr/>
          <a:lstStyle/>
          <a:p>
            <a:fld id="{FDB90748-B28F-4DFE-B014-7345EFF607A8}" type="slidenum">
              <a:rPr lang="en-CA" smtClean="0"/>
              <a:pPr/>
              <a:t>56</a:t>
            </a:fld>
            <a:endParaRPr lang="en-CA" smtClean="0"/>
          </a:p>
        </p:txBody>
      </p:sp>
      <p:sp>
        <p:nvSpPr>
          <p:cNvPr id="139267" name="Rectangle 2"/>
          <p:cNvSpPr>
            <a:spLocks noGrp="1" noRot="1" noChangeAspect="1" noChangeArrowheads="1" noTextEdit="1"/>
          </p:cNvSpPr>
          <p:nvPr>
            <p:ph type="sldImg"/>
          </p:nvPr>
        </p:nvSpPr>
        <p:spPr>
          <a:ln/>
        </p:spPr>
      </p:sp>
      <p:sp>
        <p:nvSpPr>
          <p:cNvPr id="139268" name="Notes Placeholder 4"/>
          <p:cNvSpPr>
            <a:spLocks noGrp="1"/>
          </p:cNvSpPr>
          <p:nvPr>
            <p:ph type="body" sz="quarter" idx="10"/>
          </p:nvPr>
        </p:nvSpPr>
        <p:spPr>
          <a:noFill/>
        </p:spPr>
        <p:txBody>
          <a:bodyPr/>
          <a:lstStyle/>
          <a:p>
            <a:endParaRPr lang="en-CA"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6200" y="8848725"/>
            <a:ext cx="2970213" cy="461963"/>
          </a:xfrm>
          <a:prstGeom prst="rect">
            <a:avLst/>
          </a:prstGeom>
          <a:noFill/>
          <a:ln w="9525">
            <a:noFill/>
            <a:miter lim="800000"/>
            <a:headEnd/>
            <a:tailEnd/>
          </a:ln>
        </p:spPr>
        <p:txBody>
          <a:bodyPr lIns="93965" tIns="46983" rIns="93965" bIns="46983" anchor="b"/>
          <a:lstStyle/>
          <a:p>
            <a:pPr algn="r" defTabSz="939800"/>
            <a:fld id="{D35AACFB-8617-4BB5-8DB8-FF6BD1EC8EF5}" type="slidenum">
              <a:rPr lang="en-CA" sz="1200"/>
              <a:pPr algn="r" defTabSz="939800"/>
              <a:t>57</a:t>
            </a:fld>
            <a:endParaRPr lang="en-CA" sz="1200"/>
          </a:p>
        </p:txBody>
      </p:sp>
      <p:sp>
        <p:nvSpPr>
          <p:cNvPr id="140291" name="Rectangle 2"/>
          <p:cNvSpPr>
            <a:spLocks noGrp="1" noRot="1" noChangeAspect="1" noChangeArrowheads="1" noTextEdit="1"/>
          </p:cNvSpPr>
          <p:nvPr>
            <p:ph type="sldImg"/>
          </p:nvPr>
        </p:nvSpPr>
        <p:spPr>
          <a:ln/>
        </p:spPr>
      </p:sp>
      <p:sp>
        <p:nvSpPr>
          <p:cNvPr id="140292" name="Notes Placeholder 4"/>
          <p:cNvSpPr>
            <a:spLocks noGrp="1"/>
          </p:cNvSpPr>
          <p:nvPr>
            <p:ph type="body" sz="quarter" idx="10"/>
          </p:nvPr>
        </p:nvSpPr>
        <p:spPr>
          <a:noFill/>
        </p:spPr>
        <p:txBody>
          <a:bodyPr/>
          <a:lstStyle/>
          <a:p>
            <a:endParaRPr lang="en-CA"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miter lim="800000"/>
            <a:headEnd/>
            <a:tailEnd/>
          </a:ln>
        </p:spPr>
        <p:txBody>
          <a:bodyPr/>
          <a:lstStyle/>
          <a:p>
            <a:fld id="{F1D128DF-8F22-4C91-A608-6B1A10820908}" type="slidenum">
              <a:rPr lang="en-US" smtClean="0"/>
              <a:pPr/>
              <a:t>58</a:t>
            </a:fld>
            <a:endParaRPr lang="en-US" smtClean="0"/>
          </a:p>
        </p:txBody>
      </p:sp>
      <p:sp>
        <p:nvSpPr>
          <p:cNvPr id="141315" name="Rectangle 2"/>
          <p:cNvSpPr>
            <a:spLocks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miter lim="800000"/>
            <a:headEnd/>
            <a:tailEnd/>
          </a:ln>
        </p:spPr>
        <p:txBody>
          <a:bodyPr/>
          <a:lstStyle/>
          <a:p>
            <a:fld id="{424810F3-F92F-4BC6-9082-B5CAF62025A8}" type="slidenum">
              <a:rPr lang="en-US" smtClean="0"/>
              <a:pPr/>
              <a:t>59</a:t>
            </a:fld>
            <a:endParaRPr lang="en-US" smtClean="0"/>
          </a:p>
        </p:txBody>
      </p:sp>
      <p:sp>
        <p:nvSpPr>
          <p:cNvPr id="142339" name="Rectangle 2"/>
          <p:cNvSpPr>
            <a:spLocks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miter lim="800000"/>
            <a:headEnd/>
            <a:tailEnd/>
          </a:ln>
        </p:spPr>
        <p:txBody>
          <a:bodyPr/>
          <a:lstStyle/>
          <a:p>
            <a:fld id="{3E58977D-1019-472E-84A6-C5F8A753839A}" type="slidenum">
              <a:rPr lang="en-US" smtClean="0"/>
              <a:pPr/>
              <a:t>60</a:t>
            </a:fld>
            <a:endParaRPr lang="en-US" smtClean="0"/>
          </a:p>
        </p:txBody>
      </p:sp>
      <p:sp>
        <p:nvSpPr>
          <p:cNvPr id="143363" name="Rectangle 2"/>
          <p:cNvSpPr>
            <a:spLocks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miter lim="800000"/>
            <a:headEnd/>
            <a:tailEnd/>
          </a:ln>
        </p:spPr>
        <p:txBody>
          <a:bodyPr/>
          <a:lstStyle/>
          <a:p>
            <a:fld id="{CC651C15-E56D-428E-A492-BD34984427EF}" type="slidenum">
              <a:rPr lang="en-US" smtClean="0"/>
              <a:pPr/>
              <a:t>61</a:t>
            </a:fld>
            <a:endParaRPr lang="en-US" smtClean="0"/>
          </a:p>
        </p:txBody>
      </p:sp>
      <p:sp>
        <p:nvSpPr>
          <p:cNvPr id="144387" name="Rectangle 2"/>
          <p:cNvSpPr>
            <a:spLocks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miter lim="800000"/>
            <a:headEnd/>
            <a:tailEnd/>
          </a:ln>
        </p:spPr>
        <p:txBody>
          <a:bodyPr/>
          <a:lstStyle/>
          <a:p>
            <a:fld id="{AD1875AA-777B-4A83-A8FB-83777D3D4324}" type="slidenum">
              <a:rPr lang="en-US" smtClean="0"/>
              <a:pPr/>
              <a:t>62</a:t>
            </a:fld>
            <a:endParaRPr lang="en-US" smtClean="0"/>
          </a:p>
        </p:txBody>
      </p:sp>
      <p:sp>
        <p:nvSpPr>
          <p:cNvPr id="145411" name="Rectangle 2"/>
          <p:cNvSpPr>
            <a:spLocks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miter lim="800000"/>
            <a:headEnd/>
            <a:tailEnd/>
          </a:ln>
        </p:spPr>
        <p:txBody>
          <a:bodyPr/>
          <a:lstStyle/>
          <a:p>
            <a:fld id="{12E9999C-5F36-4397-9E1D-8E5EAA12E7C0}" type="slidenum">
              <a:rPr lang="en-US" smtClean="0"/>
              <a:pPr/>
              <a:t>63</a:t>
            </a:fld>
            <a:endParaRPr lang="en-US" smtClean="0"/>
          </a:p>
        </p:txBody>
      </p:sp>
      <p:sp>
        <p:nvSpPr>
          <p:cNvPr id="146435" name="Rectangle 2"/>
          <p:cNvSpPr>
            <a:spLocks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FA086235-A871-4EC8-B638-D74B7F2E3E15}" type="slidenum">
              <a:rPr lang="en-US" smtClean="0"/>
              <a:pPr/>
              <a:t>6</a:t>
            </a:fld>
            <a:endParaRPr lang="en-US"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xfrm>
            <a:off x="914400" y="4424363"/>
            <a:ext cx="5029200" cy="4189412"/>
          </a:xfrm>
          <a:noFill/>
        </p:spPr>
        <p:txBody>
          <a:bodyPr/>
          <a:lstStyle/>
          <a:p>
            <a:r>
              <a:rPr lang="en-US" smtClean="0"/>
              <a:t>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miter lim="800000"/>
            <a:headEnd/>
            <a:tailEnd/>
          </a:ln>
        </p:spPr>
        <p:txBody>
          <a:bodyPr/>
          <a:lstStyle/>
          <a:p>
            <a:fld id="{F71CCD70-5C33-4B88-A697-5E6C0F778B2E}" type="slidenum">
              <a:rPr lang="en-US" smtClean="0"/>
              <a:pPr/>
              <a:t>64</a:t>
            </a:fld>
            <a:endParaRPr lang="en-US" smtClean="0"/>
          </a:p>
        </p:txBody>
      </p:sp>
      <p:sp>
        <p:nvSpPr>
          <p:cNvPr id="147459" name="Rectangle 2"/>
          <p:cNvSpPr>
            <a:spLocks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miter lim="800000"/>
            <a:headEnd/>
            <a:tailEnd/>
          </a:ln>
        </p:spPr>
        <p:txBody>
          <a:bodyPr/>
          <a:lstStyle/>
          <a:p>
            <a:fld id="{69A25CE6-5DD1-47A9-9A33-85E56D3B0D0C}" type="slidenum">
              <a:rPr lang="en-US" smtClean="0"/>
              <a:pPr/>
              <a:t>65</a:t>
            </a:fld>
            <a:endParaRPr lang="en-US" smtClean="0"/>
          </a:p>
        </p:txBody>
      </p:sp>
      <p:sp>
        <p:nvSpPr>
          <p:cNvPr id="148483" name="Rectangle 2"/>
          <p:cNvSpPr>
            <a:spLocks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miter lim="800000"/>
            <a:headEnd/>
            <a:tailEnd/>
          </a:ln>
        </p:spPr>
        <p:txBody>
          <a:bodyPr/>
          <a:lstStyle/>
          <a:p>
            <a:fld id="{B501B080-70FA-4F53-A620-2044BB3F41AC}" type="slidenum">
              <a:rPr lang="en-US" smtClean="0"/>
              <a:pPr/>
              <a:t>66</a:t>
            </a:fld>
            <a:endParaRPr lang="en-US" smtClean="0"/>
          </a:p>
        </p:txBody>
      </p:sp>
      <p:sp>
        <p:nvSpPr>
          <p:cNvPr id="149507" name="Rectangle 2"/>
          <p:cNvSpPr>
            <a:spLocks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endParaRPr lang="en-CA"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miter lim="800000"/>
            <a:headEnd/>
            <a:tailEnd/>
          </a:ln>
        </p:spPr>
        <p:txBody>
          <a:bodyPr/>
          <a:lstStyle/>
          <a:p>
            <a:fld id="{8DB8569A-0E8E-4DCA-97DD-B78947721D95}" type="slidenum">
              <a:rPr lang="en-US" smtClean="0"/>
              <a:pPr/>
              <a:t>67</a:t>
            </a:fld>
            <a:endParaRPr lang="en-US" smtClean="0"/>
          </a:p>
        </p:txBody>
      </p:sp>
      <p:sp>
        <p:nvSpPr>
          <p:cNvPr id="150531" name="Rectangle 2"/>
          <p:cNvSpPr>
            <a:spLocks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endParaRPr lang="en-CA"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miter lim="800000"/>
            <a:headEnd/>
            <a:tailEnd/>
          </a:ln>
        </p:spPr>
        <p:txBody>
          <a:bodyPr/>
          <a:lstStyle/>
          <a:p>
            <a:fld id="{57BC11CA-24B7-43C5-9A1E-766E4B66775D}" type="slidenum">
              <a:rPr lang="en-US" smtClean="0"/>
              <a:pPr/>
              <a:t>68</a:t>
            </a:fld>
            <a:endParaRPr lang="en-US" smtClean="0"/>
          </a:p>
        </p:txBody>
      </p:sp>
      <p:sp>
        <p:nvSpPr>
          <p:cNvPr id="151555" name="Rectangle 2"/>
          <p:cNvSpPr>
            <a:spLocks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endParaRPr lang="en-CA"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miter lim="800000"/>
            <a:headEnd/>
            <a:tailEnd/>
          </a:ln>
        </p:spPr>
        <p:txBody>
          <a:bodyPr/>
          <a:lstStyle/>
          <a:p>
            <a:fld id="{5C10D1EA-F1CE-4883-972A-8DB80E09EEEE}" type="slidenum">
              <a:rPr lang="en-US" smtClean="0"/>
              <a:pPr/>
              <a:t>69</a:t>
            </a:fld>
            <a:endParaRPr lang="en-US" smtClean="0"/>
          </a:p>
        </p:txBody>
      </p:sp>
      <p:sp>
        <p:nvSpPr>
          <p:cNvPr id="152579" name="Rectangle 2"/>
          <p:cNvSpPr>
            <a:spLocks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endParaRPr lang="en-CA"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miter lim="800000"/>
            <a:headEnd/>
            <a:tailEnd/>
          </a:ln>
        </p:spPr>
        <p:txBody>
          <a:bodyPr/>
          <a:lstStyle/>
          <a:p>
            <a:fld id="{DC2A61E4-696D-45EE-92E5-E282DF437343}" type="slidenum">
              <a:rPr lang="en-US" smtClean="0"/>
              <a:pPr/>
              <a:t>70</a:t>
            </a:fld>
            <a:endParaRPr lang="en-US" smtClean="0"/>
          </a:p>
        </p:txBody>
      </p:sp>
      <p:sp>
        <p:nvSpPr>
          <p:cNvPr id="153603" name="Rectangle 2"/>
          <p:cNvSpPr>
            <a:spLocks noRot="1" noChangeArrowheads="1" noTextEdit="1"/>
          </p:cNvSpPr>
          <p:nvPr>
            <p:ph type="sldImg"/>
          </p:nvPr>
        </p:nvSpPr>
        <p:spPr>
          <a:xfrm>
            <a:off x="1101725" y="700088"/>
            <a:ext cx="4656138" cy="3494087"/>
          </a:xfrm>
          <a:ln/>
        </p:spPr>
      </p:sp>
      <p:sp>
        <p:nvSpPr>
          <p:cNvPr id="153604" name="Rectangle 3"/>
          <p:cNvSpPr>
            <a:spLocks noGrp="1" noChangeArrowheads="1"/>
          </p:cNvSpPr>
          <p:nvPr>
            <p:ph type="body" idx="1"/>
          </p:nvPr>
        </p:nvSpPr>
        <p:spPr>
          <a:xfrm>
            <a:off x="684213" y="4424363"/>
            <a:ext cx="5489575" cy="4187825"/>
          </a:xfrm>
          <a:noFill/>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miter lim="800000"/>
            <a:headEnd/>
            <a:tailEnd/>
          </a:ln>
        </p:spPr>
        <p:txBody>
          <a:bodyPr/>
          <a:lstStyle/>
          <a:p>
            <a:fld id="{3D3F0F56-2233-4A37-BF7E-302C5C2E591A}" type="slidenum">
              <a:rPr lang="en-US" smtClean="0"/>
              <a:pPr/>
              <a:t>71</a:t>
            </a:fld>
            <a:endParaRPr lang="en-US" smtClean="0"/>
          </a:p>
        </p:txBody>
      </p:sp>
      <p:sp>
        <p:nvSpPr>
          <p:cNvPr id="154627" name="Rectangle 2"/>
          <p:cNvSpPr>
            <a:spLocks noRot="1" noChangeArrowheads="1" noTextEdit="1"/>
          </p:cNvSpPr>
          <p:nvPr>
            <p:ph type="sldImg"/>
          </p:nvPr>
        </p:nvSpPr>
        <p:spPr>
          <a:xfrm>
            <a:off x="1101725" y="700088"/>
            <a:ext cx="4656138" cy="3494087"/>
          </a:xfrm>
          <a:ln/>
        </p:spPr>
      </p:sp>
      <p:sp>
        <p:nvSpPr>
          <p:cNvPr id="154628" name="Rectangle 3"/>
          <p:cNvSpPr>
            <a:spLocks noGrp="1" noChangeArrowheads="1"/>
          </p:cNvSpPr>
          <p:nvPr>
            <p:ph type="body" idx="1"/>
          </p:nvPr>
        </p:nvSpPr>
        <p:spPr>
          <a:xfrm>
            <a:off x="684213" y="4424363"/>
            <a:ext cx="5489575" cy="4187825"/>
          </a:xfrm>
          <a:noFill/>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miter lim="800000"/>
            <a:headEnd/>
            <a:tailEnd/>
          </a:ln>
        </p:spPr>
        <p:txBody>
          <a:bodyPr/>
          <a:lstStyle/>
          <a:p>
            <a:fld id="{17E459C6-4401-4F1D-B4F2-5E6A162D2F77}" type="slidenum">
              <a:rPr lang="en-US" smtClean="0"/>
              <a:pPr/>
              <a:t>72</a:t>
            </a:fld>
            <a:endParaRPr lang="en-US" smtClean="0"/>
          </a:p>
        </p:txBody>
      </p:sp>
      <p:sp>
        <p:nvSpPr>
          <p:cNvPr id="155651" name="Rectangle 2"/>
          <p:cNvSpPr>
            <a:spLocks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miter lim="800000"/>
            <a:headEnd/>
            <a:tailEnd/>
          </a:ln>
        </p:spPr>
        <p:txBody>
          <a:bodyPr/>
          <a:lstStyle/>
          <a:p>
            <a:fld id="{821285AF-A93B-4ED0-AB05-B4D4E2CDCC83}" type="slidenum">
              <a:rPr lang="en-US" smtClean="0"/>
              <a:pPr/>
              <a:t>73</a:t>
            </a:fld>
            <a:endParaRPr lang="en-US" smtClean="0"/>
          </a:p>
        </p:txBody>
      </p:sp>
      <p:sp>
        <p:nvSpPr>
          <p:cNvPr id="156675" name="Rectangle 2"/>
          <p:cNvSpPr>
            <a:spLocks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345F7C17-AC64-42D8-8005-90170724D4E8}" type="slidenum">
              <a:rPr lang="en-US" smtClean="0"/>
              <a:pPr/>
              <a:t>7</a:t>
            </a:fld>
            <a:endParaRPr lang="en-US"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xfrm>
            <a:off x="914400" y="4424363"/>
            <a:ext cx="5029200" cy="4189412"/>
          </a:xfrm>
          <a:noFill/>
        </p:spPr>
        <p:txBody>
          <a:bodyPr/>
          <a:lstStyle/>
          <a:p>
            <a:r>
              <a:rPr lang="en-US" smtClean="0"/>
              <a:t>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miter lim="800000"/>
            <a:headEnd/>
            <a:tailEnd/>
          </a:ln>
        </p:spPr>
        <p:txBody>
          <a:bodyPr/>
          <a:lstStyle/>
          <a:p>
            <a:fld id="{8D95A430-7DEC-4834-AC95-8A5F2F4AFECB}" type="slidenum">
              <a:rPr lang="en-US" smtClean="0"/>
              <a:pPr/>
              <a:t>74</a:t>
            </a:fld>
            <a:endParaRPr lang="en-US" smtClean="0"/>
          </a:p>
        </p:txBody>
      </p:sp>
      <p:sp>
        <p:nvSpPr>
          <p:cNvPr id="157699" name="Rectangle 2"/>
          <p:cNvSpPr>
            <a:spLocks noChangeArrowheads="1" noTextEdit="1"/>
          </p:cNvSpPr>
          <p:nvPr>
            <p:ph type="sldImg"/>
          </p:nvPr>
        </p:nvSpPr>
        <p:spPr>
          <a:xfrm>
            <a:off x="1103313" y="698500"/>
            <a:ext cx="4657725" cy="3492500"/>
          </a:xfrm>
          <a:ln/>
        </p:spPr>
      </p:sp>
      <p:sp>
        <p:nvSpPr>
          <p:cNvPr id="157700" name="Rectangle 3"/>
          <p:cNvSpPr>
            <a:spLocks noGrp="1" noChangeArrowheads="1"/>
          </p:cNvSpPr>
          <p:nvPr>
            <p:ph type="body" idx="1"/>
          </p:nvPr>
        </p:nvSpPr>
        <p:spPr>
          <a:xfrm>
            <a:off x="914400" y="4424363"/>
            <a:ext cx="5029200" cy="4189412"/>
          </a:xfrm>
          <a:noFill/>
        </p:spPr>
        <p:txBody>
          <a:bodyPr/>
          <a:lstStyle/>
          <a:p>
            <a:endParaRPr lang="en-CA"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miter lim="800000"/>
            <a:headEnd/>
            <a:tailEnd/>
          </a:ln>
        </p:spPr>
        <p:txBody>
          <a:bodyPr/>
          <a:lstStyle/>
          <a:p>
            <a:fld id="{927C5FA2-1738-4CA6-86F7-859530605D69}" type="slidenum">
              <a:rPr lang="en-US" smtClean="0"/>
              <a:pPr/>
              <a:t>75</a:t>
            </a:fld>
            <a:endParaRPr lang="en-US" smtClean="0"/>
          </a:p>
        </p:txBody>
      </p:sp>
      <p:sp>
        <p:nvSpPr>
          <p:cNvPr id="158723" name="Rectangle 2"/>
          <p:cNvSpPr>
            <a:spLocks noChangeArrowheads="1" noTextEdit="1"/>
          </p:cNvSpPr>
          <p:nvPr>
            <p:ph type="sldImg"/>
          </p:nvPr>
        </p:nvSpPr>
        <p:spPr>
          <a:xfrm>
            <a:off x="1104900" y="698500"/>
            <a:ext cx="4654550" cy="3490913"/>
          </a:xfrm>
          <a:ln/>
        </p:spPr>
      </p:sp>
      <p:sp>
        <p:nvSpPr>
          <p:cNvPr id="158724" name="Rectangle 3"/>
          <p:cNvSpPr>
            <a:spLocks noGrp="1" noChangeArrowheads="1"/>
          </p:cNvSpPr>
          <p:nvPr>
            <p:ph type="body" idx="1"/>
          </p:nvPr>
        </p:nvSpPr>
        <p:spPr>
          <a:noFill/>
        </p:spPr>
        <p:txBody>
          <a:bodyPr lIns="89886" tIns="44943" rIns="89886" bIns="44943"/>
          <a:lstStyle/>
          <a:p>
            <a:r>
              <a:rPr lang="en-US" smtClean="0">
                <a:latin typeface="Arial" charset="0"/>
              </a:rPr>
              <a:t>	</a:t>
            </a:r>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miter lim="800000"/>
            <a:headEnd/>
            <a:tailEnd/>
          </a:ln>
        </p:spPr>
        <p:txBody>
          <a:bodyPr/>
          <a:lstStyle/>
          <a:p>
            <a:fld id="{5C8A75FA-9652-4F9C-84C9-BB3CE5962B5D}" type="slidenum">
              <a:rPr lang="en-US" smtClean="0"/>
              <a:pPr/>
              <a:t>76</a:t>
            </a:fld>
            <a:endParaRPr lang="en-US" smtClean="0"/>
          </a:p>
        </p:txBody>
      </p:sp>
      <p:sp>
        <p:nvSpPr>
          <p:cNvPr id="159747" name="Rectangle 2"/>
          <p:cNvSpPr>
            <a:spLocks noChangeArrowheads="1" noTextEdit="1"/>
          </p:cNvSpPr>
          <p:nvPr>
            <p:ph type="sldImg"/>
          </p:nvPr>
        </p:nvSpPr>
        <p:spPr>
          <a:xfrm>
            <a:off x="1104900" y="698500"/>
            <a:ext cx="4654550" cy="3490913"/>
          </a:xfrm>
          <a:ln/>
        </p:spPr>
      </p:sp>
      <p:sp>
        <p:nvSpPr>
          <p:cNvPr id="159748" name="Rectangle 3"/>
          <p:cNvSpPr>
            <a:spLocks noGrp="1" noChangeArrowheads="1"/>
          </p:cNvSpPr>
          <p:nvPr>
            <p:ph type="body" idx="1"/>
          </p:nvPr>
        </p:nvSpPr>
        <p:spPr>
          <a:noFill/>
        </p:spPr>
        <p:txBody>
          <a:bodyPr lIns="89886" tIns="44943" rIns="89886" bIns="44943"/>
          <a:lstStyle/>
          <a:p>
            <a:r>
              <a:rPr lang="en-US" smtClean="0">
                <a:latin typeface="Arial" charset="0"/>
              </a:rPr>
              <a:t>	</a:t>
            </a:r>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miter lim="800000"/>
            <a:headEnd/>
            <a:tailEnd/>
          </a:ln>
        </p:spPr>
        <p:txBody>
          <a:bodyPr/>
          <a:lstStyle/>
          <a:p>
            <a:fld id="{82592DB4-39BF-4B8E-AEDB-6FB017115177}" type="slidenum">
              <a:rPr lang="en-US" smtClean="0"/>
              <a:pPr/>
              <a:t>77</a:t>
            </a:fld>
            <a:endParaRPr lang="en-US" smtClean="0"/>
          </a:p>
        </p:txBody>
      </p:sp>
      <p:sp>
        <p:nvSpPr>
          <p:cNvPr id="160771" name="Rectangle 2"/>
          <p:cNvSpPr>
            <a:spLocks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miter lim="800000"/>
            <a:headEnd/>
            <a:tailEnd/>
          </a:ln>
        </p:spPr>
        <p:txBody>
          <a:bodyPr/>
          <a:lstStyle/>
          <a:p>
            <a:fld id="{032655A3-AB19-4258-B7AE-8596067F3BD6}" type="slidenum">
              <a:rPr lang="en-US" smtClean="0"/>
              <a:pPr/>
              <a:t>78</a:t>
            </a:fld>
            <a:endParaRPr lang="en-US" smtClean="0"/>
          </a:p>
        </p:txBody>
      </p:sp>
      <p:sp>
        <p:nvSpPr>
          <p:cNvPr id="161795" name="Rectangle 2"/>
          <p:cNvSpPr>
            <a:spLocks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miter lim="800000"/>
            <a:headEnd/>
            <a:tailEnd/>
          </a:ln>
        </p:spPr>
        <p:txBody>
          <a:bodyPr/>
          <a:lstStyle/>
          <a:p>
            <a:fld id="{1CB2BCCE-D263-4542-B4C2-252C8728DF6B}" type="slidenum">
              <a:rPr lang="en-US" smtClean="0"/>
              <a:pPr/>
              <a:t>79</a:t>
            </a:fld>
            <a:endParaRPr lang="en-US" smtClean="0"/>
          </a:p>
        </p:txBody>
      </p:sp>
      <p:sp>
        <p:nvSpPr>
          <p:cNvPr id="162819" name="Rectangle 2"/>
          <p:cNvSpPr>
            <a:spLocks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miter lim="800000"/>
            <a:headEnd/>
            <a:tailEnd/>
          </a:ln>
        </p:spPr>
        <p:txBody>
          <a:bodyPr/>
          <a:lstStyle/>
          <a:p>
            <a:fld id="{215515C6-DABB-4823-B8AF-BD59CAE27FFE}" type="slidenum">
              <a:rPr lang="en-US" smtClean="0"/>
              <a:pPr/>
              <a:t>80</a:t>
            </a:fld>
            <a:endParaRPr lang="en-US" smtClean="0"/>
          </a:p>
        </p:txBody>
      </p:sp>
      <p:sp>
        <p:nvSpPr>
          <p:cNvPr id="163843" name="Rectangle 2"/>
          <p:cNvSpPr>
            <a:spLocks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miter lim="800000"/>
            <a:headEnd/>
            <a:tailEnd/>
          </a:ln>
        </p:spPr>
        <p:txBody>
          <a:bodyPr/>
          <a:lstStyle/>
          <a:p>
            <a:fld id="{1176283F-F6D6-459D-A93F-00543F96E2D1}" type="slidenum">
              <a:rPr lang="en-US" smtClean="0"/>
              <a:pPr/>
              <a:t>81</a:t>
            </a:fld>
            <a:endParaRPr lang="en-US" smtClean="0"/>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xfrm>
            <a:off x="914400" y="4424363"/>
            <a:ext cx="5029200" cy="4189412"/>
          </a:xfrm>
          <a:noFill/>
        </p:spPr>
        <p:txBody>
          <a:bodyPr/>
          <a:lstStyle/>
          <a:p>
            <a:r>
              <a:rPr lang="en-US" smtClean="0"/>
              <a:t>	 Territorial indicators address two sets of questions posed by national policy analysts:</a:t>
            </a:r>
          </a:p>
          <a:p>
            <a:pPr lvl="1">
              <a:buFontTx/>
              <a:buChar char="•"/>
            </a:pPr>
            <a:r>
              <a:rPr lang="en-US" smtClean="0"/>
              <a:t> One set of questions is – “Tell me about territorial-specific policies? What are the characteristics of the targeted units? Which territorial units ‘should’ be targeted?</a:t>
            </a:r>
          </a:p>
          <a:p>
            <a:pPr lvl="1">
              <a:buFontTx/>
              <a:buChar char="•"/>
            </a:pPr>
            <a:r>
              <a:rPr lang="en-US" smtClean="0"/>
              <a:t> Another set of questions is – “Tell me about now national (universally applicable across the country) policies impact different sub-national territorial units differently.”</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miter lim="800000"/>
            <a:headEnd/>
            <a:tailEnd/>
          </a:ln>
        </p:spPr>
        <p:txBody>
          <a:bodyPr/>
          <a:lstStyle/>
          <a:p>
            <a:fld id="{7A2D4104-8873-4080-A6BC-1A92909881A1}" type="slidenum">
              <a:rPr lang="en-US" smtClean="0"/>
              <a:pPr/>
              <a:t>82</a:t>
            </a:fld>
            <a:endParaRPr lang="en-US" smtClean="0"/>
          </a:p>
        </p:txBody>
      </p:sp>
      <p:sp>
        <p:nvSpPr>
          <p:cNvPr id="165891" name="Rectangle 2"/>
          <p:cNvSpPr>
            <a:spLocks noRot="1" noChangeArrowheads="1" noTextEdit="1"/>
          </p:cNvSpPr>
          <p:nvPr>
            <p:ph type="sldImg"/>
          </p:nvPr>
        </p:nvSpPr>
        <p:spPr>
          <a:ln/>
        </p:spPr>
      </p:sp>
      <p:sp>
        <p:nvSpPr>
          <p:cNvPr id="165892" name="Rectangle 3"/>
          <p:cNvSpPr>
            <a:spLocks noGrp="1" noChangeArrowheads="1"/>
          </p:cNvSpPr>
          <p:nvPr>
            <p:ph type="body" idx="1"/>
          </p:nvPr>
        </p:nvSpPr>
        <p:spPr>
          <a:xfrm>
            <a:off x="914400" y="4424363"/>
            <a:ext cx="5029200" cy="4189412"/>
          </a:xfrm>
          <a:noFill/>
        </p:spPr>
        <p:txBody>
          <a:bodyPr/>
          <a:lstStyle/>
          <a:p>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73EDEDC8-D3EF-4E46-B3B3-C5C15F51A5DE}" type="slidenum">
              <a:rPr lang="en-US" smtClean="0"/>
              <a:pPr/>
              <a:t>8</a:t>
            </a:fld>
            <a:endParaRPr 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xfrm>
            <a:off x="914400" y="4424363"/>
            <a:ext cx="5029200" cy="4189412"/>
          </a:xfrm>
          <a:noFill/>
        </p:spPr>
        <p:txBody>
          <a:bodyPr/>
          <a:lstStyle/>
          <a:p>
            <a:r>
              <a:rPr lang="en-US"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E6E11E24-23AC-4C59-A76D-EB50782DC7F6}" type="slidenum">
              <a:rPr lang="en-US" smtClean="0"/>
              <a:pPr/>
              <a:t>9</a:t>
            </a:fld>
            <a:endParaRPr lang="en-US"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xfrm>
            <a:off x="914400" y="4424363"/>
            <a:ext cx="5029200" cy="4189412"/>
          </a:xfrm>
          <a:noFill/>
        </p:spPr>
        <p:txBody>
          <a:bodyPr/>
          <a:lstStyle/>
          <a:p>
            <a:r>
              <a:rPr 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CA"/>
              <a:t>RayD.Bollman@sasktel.net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7208F5-42E6-404B-BAC6-891998E42A0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CA"/>
              <a:t>RayD.Bollman@sasktel.net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7B034C-5B7A-4C3F-A7DC-4E5F144CBB6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CA"/>
              <a:t>RayD.Bollman@sasktel.net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3CA98B-0908-4CDE-B730-E0044F49B78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CA"/>
              <a:t>RayD.Bollman@sasktel.net</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CFF595-9A59-4A43-ACDA-B7F36D7176D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CA"/>
              <a:t>RayD.Bollman@sasktel.net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F4D4ED-A903-4128-A7F0-0DCCDFF712E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CA"/>
              <a:t>RayD.Bollman@sasktel.net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535F07-86C8-4EB3-96C2-62911E6EBA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CA"/>
              <a:t>RayD.Bollman@sasktel.net</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C7296B-A1FD-4062-84A6-7D05482DDEA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CA"/>
              <a:t>RayD.Bollman@sasktel.net</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8827FA9-F8FF-4C2C-903D-E0696998CC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CA"/>
              <a:t>RayD.Bollman@sasktel.net</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BB8C28-8653-4DB6-A789-DFAB27352E2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CA"/>
              <a:t>RayD.Bollman@sasktel.net</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5B9C78-5635-41D0-B8F2-4F803A4CC82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CA"/>
              <a:t>RayD.Bollman@sasktel.net</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A60DB2-1B21-4ECC-8D6F-F00B2C0A112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CA"/>
              <a:t>RayD.Bollman@sasktel.net</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DB4ED7-C276-450B-9D69-E3774B903E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CA"/>
              <a:t>RayD.Bollman@sasktel.net</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4DE28E8-262D-4CEE-BBC0-ADCDB558E5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yD.Bollman@sasktel.ne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statcan.gc.ca/bsolc/olc-cel/olc-cel?catno=21-006-X&amp;CHROPG=1&amp;lang=en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RayD.Bollman@sasktel.net"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RayD.Bollman@sasktel.net"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tatcan.gc.ca/subjects-sujets/standard-norme/sgc-cgt/urban-urbain-eng.ht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12.statcan.ca/english/census06/reference/dictionary/index.cfm"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www.statcan.gc.ca/bsolc/olc-cel/olc-cel?catno=21-006-X&amp;CHROPG=1&amp;lang=en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statcan.gc.ca/pub/21-601-m/21-601-m2002061-eng.htm"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hyperlink" Target="http://www.statcan.gc.ca/bsolc/olc-cel/olc-cel?catno=21-006-X&amp;CHROPG=1&amp;lang=en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hyperlink" Target="mailto:RayD.Bollman@sasktel.net"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www.statcan.ca/cgi-bin/downpub/listpub.cgi?catno=21-601-MIE" TargetMode="External"/><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8"/>
          <p:cNvSpPr txBox="1">
            <a:spLocks noChangeArrowheads="1"/>
          </p:cNvSpPr>
          <p:nvPr/>
        </p:nvSpPr>
        <p:spPr bwMode="auto">
          <a:xfrm>
            <a:off x="304800" y="128588"/>
            <a:ext cx="9144000" cy="1693862"/>
          </a:xfrm>
          <a:prstGeom prst="rect">
            <a:avLst/>
          </a:prstGeom>
          <a:noFill/>
          <a:ln w="9525">
            <a:noFill/>
            <a:miter lim="800000"/>
            <a:headEnd/>
            <a:tailEnd/>
          </a:ln>
          <a:effectLst/>
        </p:spPr>
        <p:txBody>
          <a:bodyPr>
            <a:spAutoFit/>
          </a:bodyPr>
          <a:lstStyle/>
          <a:p>
            <a:pPr algn="ctr">
              <a:spcBef>
                <a:spcPct val="50000"/>
              </a:spcBef>
            </a:pPr>
            <a:r>
              <a:rPr lang="en-US" sz="3200" b="1" dirty="0">
                <a:latin typeface="Arial" charset="0"/>
              </a:rPr>
              <a:t>Understanding Rural Canada:</a:t>
            </a:r>
          </a:p>
          <a:p>
            <a:pPr algn="ctr">
              <a:spcBef>
                <a:spcPct val="50000"/>
              </a:spcBef>
            </a:pPr>
            <a:r>
              <a:rPr lang="en-US" b="1" dirty="0">
                <a:latin typeface="Arial" charset="0"/>
              </a:rPr>
              <a:t>Implications for Rural Development Policy </a:t>
            </a:r>
          </a:p>
          <a:p>
            <a:pPr algn="ctr">
              <a:spcBef>
                <a:spcPct val="50000"/>
              </a:spcBef>
            </a:pPr>
            <a:r>
              <a:rPr lang="en-US" b="1" dirty="0">
                <a:latin typeface="Arial" charset="0"/>
              </a:rPr>
              <a:t>and Rural Planning Policy</a:t>
            </a:r>
          </a:p>
        </p:txBody>
      </p:sp>
      <p:sp>
        <p:nvSpPr>
          <p:cNvPr id="2051" name="Text Box 9"/>
          <p:cNvSpPr txBox="1">
            <a:spLocks noChangeArrowheads="1"/>
          </p:cNvSpPr>
          <p:nvPr/>
        </p:nvSpPr>
        <p:spPr bwMode="auto">
          <a:xfrm>
            <a:off x="0" y="2057400"/>
            <a:ext cx="9144000" cy="2400300"/>
          </a:xfrm>
          <a:prstGeom prst="rect">
            <a:avLst/>
          </a:prstGeom>
          <a:noFill/>
          <a:ln w="9525">
            <a:noFill/>
            <a:miter lim="800000"/>
            <a:headEnd/>
            <a:tailEnd/>
          </a:ln>
          <a:effectLst/>
        </p:spPr>
        <p:txBody>
          <a:bodyPr>
            <a:spAutoFit/>
          </a:bodyPr>
          <a:lstStyle/>
          <a:p>
            <a:pPr algn="ctr">
              <a:spcBef>
                <a:spcPct val="50000"/>
              </a:spcBef>
            </a:pPr>
            <a:r>
              <a:rPr lang="en-US" sz="2000" b="1" dirty="0">
                <a:latin typeface="Arial" charset="0"/>
              </a:rPr>
              <a:t>Presentation to the Rural+ Development + Planning Symposium</a:t>
            </a:r>
          </a:p>
          <a:p>
            <a:pPr algn="ctr">
              <a:spcBef>
                <a:spcPct val="50000"/>
              </a:spcBef>
            </a:pPr>
            <a:r>
              <a:rPr lang="en-US" sz="2000" b="1" dirty="0">
                <a:latin typeface="Arial" charset="0"/>
              </a:rPr>
              <a:t>Brandon, February 22, 2012</a:t>
            </a:r>
          </a:p>
          <a:p>
            <a:pPr algn="ctr">
              <a:spcBef>
                <a:spcPct val="50000"/>
              </a:spcBef>
            </a:pPr>
            <a:endParaRPr lang="en-US" sz="2000" b="1" dirty="0">
              <a:latin typeface="Arial" charset="0"/>
            </a:endParaRPr>
          </a:p>
          <a:p>
            <a:r>
              <a:rPr lang="en-US" sz="1400" b="1" dirty="0">
                <a:latin typeface="Arial" charset="0"/>
                <a:cs typeface="Arial" charset="0"/>
              </a:rPr>
              <a:t>{This presentation is based on:</a:t>
            </a:r>
            <a:r>
              <a:rPr lang="en-US" sz="1400" dirty="0">
                <a:latin typeface="Arial" charset="0"/>
                <a:cs typeface="Arial" charset="0"/>
              </a:rPr>
              <a:t> </a:t>
            </a:r>
          </a:p>
          <a:p>
            <a:endParaRPr lang="en-CA" sz="1400" dirty="0">
              <a:latin typeface="Arial" charset="0"/>
              <a:cs typeface="Arial" charset="0"/>
            </a:endParaRPr>
          </a:p>
          <a:p>
            <a:r>
              <a:rPr lang="en-GB" sz="1400" dirty="0">
                <a:latin typeface="Arial" charset="0"/>
                <a:cs typeface="Arial" charset="0"/>
              </a:rPr>
              <a:t>Reimer, Bill and Ray D. </a:t>
            </a:r>
            <a:r>
              <a:rPr lang="en-GB" sz="1400" dirty="0" err="1">
                <a:latin typeface="Arial" charset="0"/>
                <a:cs typeface="Arial" charset="0"/>
              </a:rPr>
              <a:t>Bollman</a:t>
            </a:r>
            <a:r>
              <a:rPr lang="en-GB" sz="1400" dirty="0">
                <a:latin typeface="Arial" charset="0"/>
                <a:cs typeface="Arial" charset="0"/>
              </a:rPr>
              <a:t>. (2010) “Understanding Rural Canada: Implications for Rural Development Policy and Rural Planning Policy.” Chapter 1 in David J.A. Douglas (ed.) </a:t>
            </a:r>
            <a:r>
              <a:rPr lang="en-GB" sz="1400" b="1" dirty="0">
                <a:latin typeface="Arial" charset="0"/>
                <a:cs typeface="Arial" charset="0"/>
              </a:rPr>
              <a:t>Rural Planning and Development in Canada</a:t>
            </a:r>
            <a:r>
              <a:rPr lang="en-GB" sz="1400" dirty="0">
                <a:latin typeface="Arial" charset="0"/>
                <a:cs typeface="Arial" charset="0"/>
              </a:rPr>
              <a:t>. (Toronto: Nelson Education Ltd.) </a:t>
            </a:r>
            <a:r>
              <a:rPr lang="en-GB" sz="1200" dirty="0"/>
              <a:t> </a:t>
            </a:r>
            <a:endParaRPr lang="en-US" sz="1200" b="1" dirty="0">
              <a:latin typeface="Arial" charset="0"/>
            </a:endParaRPr>
          </a:p>
        </p:txBody>
      </p:sp>
      <p:sp>
        <p:nvSpPr>
          <p:cNvPr id="2052" name="Text Box 10"/>
          <p:cNvSpPr txBox="1">
            <a:spLocks noChangeArrowheads="1"/>
          </p:cNvSpPr>
          <p:nvPr/>
        </p:nvSpPr>
        <p:spPr bwMode="auto">
          <a:xfrm>
            <a:off x="5867400" y="4760913"/>
            <a:ext cx="3124200"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US" sz="2000" b="1" dirty="0" smtClean="0">
                <a:latin typeface="Arial" charset="0"/>
              </a:rPr>
              <a:t>Ray D. Bollman</a:t>
            </a:r>
          </a:p>
          <a:p>
            <a:pPr algn="r">
              <a:spcBef>
                <a:spcPct val="50000"/>
              </a:spcBef>
              <a:defRPr/>
            </a:pPr>
            <a:r>
              <a:rPr lang="en-US"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hlinkClick r:id="rId3"/>
              </a:rPr>
              <a:t>RayD.Bollman@sasktel.net</a:t>
            </a:r>
            <a:endParaRPr lang="en-US"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endParaRPr>
          </a:p>
          <a:p>
            <a:pPr algn="r">
              <a:spcBef>
                <a:spcPct val="50000"/>
              </a:spcBef>
              <a:defRPr/>
            </a:pPr>
            <a:r>
              <a:rPr lang="en-US" sz="1600" b="1" dirty="0" smtClean="0">
                <a:latin typeface="Arial" charset="0"/>
              </a:rPr>
              <a:t>613-297-5826</a:t>
            </a:r>
            <a:endParaRPr lang="en-US" sz="1600" dirty="0" smtClean="0">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79388" y="1557338"/>
            <a:ext cx="8763000" cy="457200"/>
          </a:xfrm>
          <a:prstGeom prst="rect">
            <a:avLst/>
          </a:prstGeom>
          <a:noFill/>
          <a:ln w="9525">
            <a:noFill/>
            <a:miter lim="800000"/>
            <a:headEnd/>
            <a:tailEnd/>
          </a:ln>
          <a:effectLst/>
        </p:spPr>
        <p:txBody>
          <a:bodyPr>
            <a:spAutoFit/>
          </a:bodyPr>
          <a:lstStyle/>
          <a:p>
            <a:pPr>
              <a:spcBef>
                <a:spcPct val="50000"/>
              </a:spcBef>
            </a:pPr>
            <a:endParaRPr lang="en-CA"/>
          </a:p>
        </p:txBody>
      </p:sp>
      <p:sp>
        <p:nvSpPr>
          <p:cNvPr id="920584" name="Rectangle 8"/>
          <p:cNvSpPr>
            <a:spLocks noChangeArrowheads="1"/>
          </p:cNvSpPr>
          <p:nvPr/>
        </p:nvSpPr>
        <p:spPr bwMode="auto">
          <a:xfrm>
            <a:off x="250825" y="981075"/>
            <a:ext cx="8642350" cy="3724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342900" indent="-342900">
              <a:defRPr/>
            </a:pPr>
            <a:endParaRPr lang="en-US" sz="2800" b="1" i="1" dirty="0">
              <a:latin typeface="Arial" pitchFamily="34" charset="0"/>
              <a:cs typeface="Arial" pitchFamily="34" charset="0"/>
              <a:sym typeface="Wingdings" pitchFamily="2" charset="2"/>
            </a:endParaRPr>
          </a:p>
          <a:p>
            <a:pPr marL="342900" indent="-342900">
              <a:buFontTx/>
              <a:buAutoNum type="arabicPeriod"/>
              <a:defRPr/>
            </a:pPr>
            <a:r>
              <a:rPr lang="en-US" sz="2800" b="1" i="1" dirty="0">
                <a:latin typeface="Arial" pitchFamily="34" charset="0"/>
                <a:cs typeface="Arial" pitchFamily="34" charset="0"/>
                <a:sym typeface="Wingdings" pitchFamily="2" charset="2"/>
              </a:rPr>
              <a:t>The </a:t>
            </a:r>
            <a:r>
              <a:rPr lang="en-US" sz="2800" b="1" i="1" dirty="0">
                <a:solidFill>
                  <a:srgbClr val="0000FF"/>
                </a:solidFill>
                <a:latin typeface="Arial" pitchFamily="34" charset="0"/>
                <a:cs typeface="Arial" pitchFamily="34" charset="0"/>
                <a:sym typeface="Wingdings" pitchFamily="2" charset="2"/>
              </a:rPr>
              <a:t>first</a:t>
            </a:r>
            <a:r>
              <a:rPr lang="en-US" sz="2800" b="1" i="1" dirty="0">
                <a:latin typeface="Arial" pitchFamily="34" charset="0"/>
                <a:cs typeface="Arial" pitchFamily="34" charset="0"/>
                <a:sym typeface="Wingdings" pitchFamily="2" charset="2"/>
              </a:rPr>
              <a:t> role of policy within a market economy is </a:t>
            </a:r>
            <a:r>
              <a:rPr lang="en-US" sz="2800" b="1" i="1" dirty="0">
                <a:solidFill>
                  <a:schemeClr val="folHlink"/>
                </a:solidFill>
                <a:latin typeface="Arial" pitchFamily="34" charset="0"/>
                <a:cs typeface="Arial" pitchFamily="34" charset="0"/>
                <a:sym typeface="Wingdings" pitchFamily="2" charset="2"/>
              </a:rPr>
              <a:t>EFFICIENCY</a:t>
            </a:r>
            <a:r>
              <a:rPr lang="en-US" sz="2800" b="1" i="1" dirty="0">
                <a:latin typeface="Arial" pitchFamily="34" charset="0"/>
                <a:cs typeface="Arial" pitchFamily="34" charset="0"/>
                <a:sym typeface="Wingdings" pitchFamily="2" charset="2"/>
              </a:rPr>
              <a:t> (i.e. to maximize the size of your economy, given the available resources)</a:t>
            </a:r>
            <a:endParaRPr lang="en-US" sz="2800" b="1" dirty="0">
              <a:latin typeface="Arial" pitchFamily="34" charset="0"/>
              <a:cs typeface="Arial" pitchFamily="34" charset="0"/>
              <a:sym typeface="Wingdings" pitchFamily="2" charset="2"/>
            </a:endParaRPr>
          </a:p>
          <a:p>
            <a:pPr marL="800100" lvl="1" indent="-342900">
              <a:buFontTx/>
              <a:buChar char="•"/>
              <a:defRPr/>
            </a:pPr>
            <a:r>
              <a:rPr lang="en-US" sz="2000" b="1" dirty="0">
                <a:latin typeface="Arial" pitchFamily="34" charset="0"/>
                <a:cs typeface="Arial" pitchFamily="34" charset="0"/>
                <a:sym typeface="Wingdings" pitchFamily="2" charset="2"/>
              </a:rPr>
              <a:t>Recall the </a:t>
            </a:r>
            <a:r>
              <a:rPr lang="en-US" sz="2000" b="1" dirty="0" err="1">
                <a:latin typeface="Arial" pitchFamily="34" charset="0"/>
                <a:cs typeface="Arial" pitchFamily="34" charset="0"/>
                <a:sym typeface="Wingdings" pitchFamily="2" charset="2"/>
              </a:rPr>
              <a:t>Edgeworth-Bowley</a:t>
            </a:r>
            <a:r>
              <a:rPr lang="en-US" sz="2000" b="1" dirty="0">
                <a:latin typeface="Arial" pitchFamily="34" charset="0"/>
                <a:cs typeface="Arial" pitchFamily="34" charset="0"/>
                <a:sym typeface="Wingdings" pitchFamily="2" charset="2"/>
              </a:rPr>
              <a:t> box in your introductory economics textbook</a:t>
            </a:r>
          </a:p>
          <a:p>
            <a:pPr lvl="1">
              <a:defRPr/>
            </a:pPr>
            <a:endParaRPr lang="en-US" sz="2800" b="1" dirty="0">
              <a:latin typeface="Arial" pitchFamily="34" charset="0"/>
              <a:cs typeface="Arial" pitchFamily="34" charset="0"/>
              <a:sym typeface="Wingdings" pitchFamily="2" charset="2"/>
            </a:endParaRPr>
          </a:p>
          <a:p>
            <a:pPr marL="342900" indent="-342900">
              <a:defRPr/>
            </a:pPr>
            <a:r>
              <a:rPr lang="en-US" sz="2800" b="1" dirty="0">
                <a:latin typeface="Arial" pitchFamily="34" charset="0"/>
                <a:cs typeface="Arial" pitchFamily="34" charset="0"/>
                <a:sym typeface="Wingdings" pitchFamily="2" charset="2"/>
              </a:rPr>
              <a:t>2. Then  the </a:t>
            </a:r>
            <a:r>
              <a:rPr lang="en-US" sz="2800" b="1" dirty="0">
                <a:solidFill>
                  <a:srgbClr val="0000FF"/>
                </a:solidFill>
                <a:latin typeface="Arial" pitchFamily="34" charset="0"/>
                <a:cs typeface="Arial" pitchFamily="34" charset="0"/>
                <a:sym typeface="Wingdings" pitchFamily="2" charset="2"/>
              </a:rPr>
              <a:t>second</a:t>
            </a:r>
            <a:r>
              <a:rPr lang="en-US" sz="2800" b="1" dirty="0">
                <a:latin typeface="Arial" pitchFamily="34" charset="0"/>
                <a:cs typeface="Arial" pitchFamily="34" charset="0"/>
                <a:sym typeface="Wingdings" pitchFamily="2" charset="2"/>
              </a:rPr>
              <a:t> role of policy is to redistribute according to the social contract</a:t>
            </a:r>
            <a:endParaRPr lang="en-CA" sz="2800" b="1" dirty="0">
              <a:latin typeface="Arial" pitchFamily="34" charset="0"/>
              <a:cs typeface="Arial" pitchFamily="34" charset="0"/>
              <a:sym typeface="Wingdings" pitchFamily="2" charset="2"/>
            </a:endParaRPr>
          </a:p>
        </p:txBody>
      </p:sp>
      <p:sp>
        <p:nvSpPr>
          <p:cNvPr id="11268"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920584">
                                            <p:txEl>
                                              <p:pRg st="4" end="4"/>
                                            </p:txEl>
                                          </p:spTgt>
                                        </p:tgtEl>
                                        <p:attrNameLst>
                                          <p:attrName>style.visibility</p:attrName>
                                        </p:attrNameLst>
                                      </p:cBhvr>
                                      <p:to>
                                        <p:strVal val="visible"/>
                                      </p:to>
                                    </p:set>
                                    <p:anim calcmode="lin" valueType="num">
                                      <p:cBhvr>
                                        <p:cTn id="7" dur="1000" fill="hold"/>
                                        <p:tgtEl>
                                          <p:spTgt spid="920584">
                                            <p:txEl>
                                              <p:pRg st="4" end="4"/>
                                            </p:txEl>
                                          </p:spTgt>
                                        </p:tgtEl>
                                        <p:attrNameLst>
                                          <p:attrName>ppt_x</p:attrName>
                                        </p:attrNameLst>
                                      </p:cBhvr>
                                      <p:tavLst>
                                        <p:tav tm="0">
                                          <p:val>
                                            <p:strVal val="#ppt_x-.2"/>
                                          </p:val>
                                        </p:tav>
                                        <p:tav tm="100000">
                                          <p:val>
                                            <p:strVal val="#ppt_x"/>
                                          </p:val>
                                        </p:tav>
                                      </p:tavLst>
                                    </p:anim>
                                    <p:anim calcmode="lin" valueType="num">
                                      <p:cBhvr>
                                        <p:cTn id="8" dur="1000" fill="hold"/>
                                        <p:tgtEl>
                                          <p:spTgt spid="92058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05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0" y="762000"/>
            <a:ext cx="9144000" cy="3878263"/>
          </a:xfrm>
          <a:prstGeom prst="rect">
            <a:avLst/>
          </a:prstGeom>
          <a:noFill/>
          <a:ln w="9525">
            <a:noFill/>
            <a:miter lim="800000"/>
            <a:headEnd/>
            <a:tailEnd/>
          </a:ln>
          <a:effectLst/>
        </p:spPr>
        <p:txBody>
          <a:bodyPr>
            <a:spAutoFit/>
          </a:bodyPr>
          <a:lstStyle/>
          <a:p>
            <a:pPr algn="ctr">
              <a:spcBef>
                <a:spcPct val="50000"/>
              </a:spcBef>
            </a:pPr>
            <a:r>
              <a:rPr lang="en-US" sz="3600" b="1">
                <a:latin typeface="Arial" charset="0"/>
              </a:rPr>
              <a:t>Outline</a:t>
            </a:r>
          </a:p>
          <a:p>
            <a:pPr>
              <a:spcBef>
                <a:spcPct val="50000"/>
              </a:spcBef>
            </a:pPr>
            <a:r>
              <a:rPr lang="en-US" sz="3200" b="1">
                <a:latin typeface="Arial" charset="0"/>
              </a:rPr>
              <a:t>Introduction</a:t>
            </a:r>
          </a:p>
          <a:p>
            <a:pPr>
              <a:spcBef>
                <a:spcPct val="50000"/>
              </a:spcBef>
            </a:pPr>
            <a:r>
              <a:rPr lang="en-US" sz="3200" b="1">
                <a:latin typeface="Arial" charset="0"/>
              </a:rPr>
              <a:t>Context</a:t>
            </a:r>
          </a:p>
          <a:p>
            <a:pPr>
              <a:spcBef>
                <a:spcPct val="50000"/>
              </a:spcBef>
            </a:pPr>
            <a:r>
              <a:rPr lang="en-US" sz="3200" b="1">
                <a:latin typeface="Arial" charset="0"/>
              </a:rPr>
              <a:t>What is policy?</a:t>
            </a:r>
          </a:p>
          <a:p>
            <a:pPr>
              <a:spcBef>
                <a:spcPct val="50000"/>
              </a:spcBef>
            </a:pPr>
            <a:r>
              <a:rPr lang="en-US" sz="3200" b="1">
                <a:latin typeface="Arial" charset="0"/>
              </a:rPr>
              <a:t>What is rural?</a:t>
            </a:r>
          </a:p>
          <a:p>
            <a:pPr>
              <a:spcBef>
                <a:spcPct val="50000"/>
              </a:spcBef>
            </a:pPr>
            <a:endParaRPr lang="en-US" sz="1200" b="1">
              <a:latin typeface="Arial" charset="0"/>
            </a:endParaRPr>
          </a:p>
        </p:txBody>
      </p:sp>
      <p:sp>
        <p:nvSpPr>
          <p:cNvPr id="12291"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4" end="4"/>
                                            </p:txEl>
                                          </p:spTgt>
                                        </p:tgtEl>
                                        <p:attrNameLst>
                                          <p:attrName>style.visibility</p:attrName>
                                        </p:attrNameLst>
                                      </p:cBhvr>
                                      <p:to>
                                        <p:strVal val="visible"/>
                                      </p:to>
                                    </p:set>
                                    <p:animEffect transition="in" filter="fade">
                                      <p:cBhvr>
                                        <p:cTn id="7" dur="1000"/>
                                        <p:tgtEl>
                                          <p:spTgt spid="21506">
                                            <p:txEl>
                                              <p:pRg st="4" end="4"/>
                                            </p:txEl>
                                          </p:spTgt>
                                        </p:tgtEl>
                                      </p:cBhvr>
                                    </p:animEffect>
                                    <p:anim calcmode="lin" valueType="num">
                                      <p:cBhvr>
                                        <p:cTn id="8" dur="10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3" name="Text Box 3"/>
          <p:cNvSpPr txBox="1">
            <a:spLocks noChangeArrowheads="1"/>
          </p:cNvSpPr>
          <p:nvPr/>
        </p:nvSpPr>
        <p:spPr bwMode="auto">
          <a:xfrm>
            <a:off x="0" y="1639888"/>
            <a:ext cx="9144000" cy="3540125"/>
          </a:xfrm>
          <a:prstGeom prst="rect">
            <a:avLst/>
          </a:prstGeom>
          <a:noFill/>
          <a:ln w="9525">
            <a:noFill/>
            <a:miter lim="800000"/>
            <a:headEnd/>
            <a:tailEnd/>
          </a:ln>
          <a:effectLst/>
        </p:spPr>
        <p:txBody>
          <a:bodyPr>
            <a:spAutoFit/>
          </a:bodyPr>
          <a:lstStyle/>
          <a:p>
            <a:pPr>
              <a:spcBef>
                <a:spcPct val="50000"/>
              </a:spcBef>
            </a:pPr>
            <a:r>
              <a:rPr lang="en-US" sz="3600" b="1">
                <a:latin typeface="Arial" charset="0"/>
              </a:rPr>
              <a:t>What is rural?</a:t>
            </a:r>
          </a:p>
          <a:p>
            <a:pPr lvl="1">
              <a:spcBef>
                <a:spcPct val="50000"/>
              </a:spcBef>
              <a:buFontTx/>
              <a:buChar char="•"/>
            </a:pPr>
            <a:r>
              <a:rPr lang="en-US" sz="3600" b="1">
                <a:latin typeface="Arial" charset="0"/>
              </a:rPr>
              <a:t>  Density and distance to density</a:t>
            </a:r>
          </a:p>
          <a:p>
            <a:pPr marL="1143000" lvl="2" indent="-228600">
              <a:spcBef>
                <a:spcPct val="50000"/>
              </a:spcBef>
              <a:buFontTx/>
              <a:buChar char="•"/>
            </a:pPr>
            <a:r>
              <a:rPr lang="en-US" sz="2800" b="1">
                <a:latin typeface="Arial" charset="0"/>
              </a:rPr>
              <a:t>  Not much of the former and a lot of the latter</a:t>
            </a:r>
            <a:endParaRPr lang="en-US" sz="2000" b="1">
              <a:latin typeface="Arial" charset="0"/>
              <a:cs typeface="Arial" charset="0"/>
            </a:endParaRPr>
          </a:p>
          <a:p>
            <a:pPr marL="1143000" lvl="2" indent="-228600">
              <a:spcBef>
                <a:spcPct val="50000"/>
              </a:spcBef>
              <a:buFontTx/>
              <a:buChar char="•"/>
            </a:pPr>
            <a:r>
              <a:rPr lang="en-GB" sz="2000">
                <a:latin typeface="Arial" charset="0"/>
                <a:cs typeface="Arial" charset="0"/>
              </a:rPr>
              <a:t>    World Bank. (2009) </a:t>
            </a:r>
            <a:r>
              <a:rPr lang="en-GB" sz="2000" b="1">
                <a:latin typeface="Arial" charset="0"/>
                <a:cs typeface="Arial" charset="0"/>
              </a:rPr>
              <a:t>Reshaping Economic Geography            </a:t>
            </a:r>
            <a:r>
              <a:rPr lang="en-GB" sz="2000">
                <a:latin typeface="Arial" charset="0"/>
                <a:cs typeface="Arial" charset="0"/>
              </a:rPr>
              <a:t>(Washington, D.C.: World Bank, World Development Report).</a:t>
            </a:r>
            <a:endParaRPr lang="en-CA" sz="2000">
              <a:latin typeface="Arial" charset="0"/>
              <a:cs typeface="Arial" charset="0"/>
            </a:endParaRPr>
          </a:p>
          <a:p>
            <a:pPr lvl="1">
              <a:spcBef>
                <a:spcPct val="50000"/>
              </a:spcBef>
              <a:buFontTx/>
              <a:buChar char="•"/>
            </a:pPr>
            <a:endParaRPr lang="en-US" sz="2800" b="1">
              <a:latin typeface="Arial" charset="0"/>
            </a:endParaRPr>
          </a:p>
        </p:txBody>
      </p:sp>
      <p:sp>
        <p:nvSpPr>
          <p:cNvPr id="13315"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797123">
                                            <p:txEl>
                                              <p:pRg st="1" end="1"/>
                                            </p:txEl>
                                          </p:spTgt>
                                        </p:tgtEl>
                                        <p:attrNameLst>
                                          <p:attrName>style.visibility</p:attrName>
                                        </p:attrNameLst>
                                      </p:cBhvr>
                                      <p:to>
                                        <p:strVal val="visible"/>
                                      </p:to>
                                    </p:set>
                                    <p:anim calcmode="lin" valueType="num">
                                      <p:cBhvr>
                                        <p:cTn id="7" dur="1000" fill="hold"/>
                                        <p:tgtEl>
                                          <p:spTgt spid="179712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79712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9712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797123">
                                            <p:txEl>
                                              <p:pRg st="2" end="2"/>
                                            </p:txEl>
                                          </p:spTgt>
                                        </p:tgtEl>
                                        <p:attrNameLst>
                                          <p:attrName>style.visibility</p:attrName>
                                        </p:attrNameLst>
                                      </p:cBhvr>
                                      <p:to>
                                        <p:strVal val="visible"/>
                                      </p:to>
                                    </p:set>
                                    <p:anim calcmode="lin" valueType="num">
                                      <p:cBhvr>
                                        <p:cTn id="14" dur="1000" fill="hold"/>
                                        <p:tgtEl>
                                          <p:spTgt spid="1797123">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179712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79712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1797123">
                                            <p:txEl>
                                              <p:pRg st="3" end="3"/>
                                            </p:txEl>
                                          </p:spTgt>
                                        </p:tgtEl>
                                        <p:attrNameLst>
                                          <p:attrName>style.visibility</p:attrName>
                                        </p:attrNameLst>
                                      </p:cBhvr>
                                      <p:to>
                                        <p:strVal val="visible"/>
                                      </p:to>
                                    </p:set>
                                    <p:anim calcmode="lin" valueType="num">
                                      <p:cBhvr>
                                        <p:cTn id="21" dur="1000" fill="hold"/>
                                        <p:tgtEl>
                                          <p:spTgt spid="1797123">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179712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97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srcRect/>
          <a:stretch>
            <a:fillRect/>
          </a:stretch>
        </p:blipFill>
        <p:spPr bwMode="auto">
          <a:xfrm>
            <a:off x="0" y="1323975"/>
            <a:ext cx="9144000" cy="5526088"/>
          </a:xfrm>
          <a:prstGeom prst="rect">
            <a:avLst/>
          </a:prstGeom>
          <a:noFill/>
          <a:ln w="9525">
            <a:noFill/>
            <a:miter lim="800000"/>
            <a:headEnd/>
            <a:tailEnd/>
          </a:ln>
          <a:effectLst/>
        </p:spPr>
      </p:pic>
      <p:sp>
        <p:nvSpPr>
          <p:cNvPr id="1809413" name="AutoShape 5"/>
          <p:cNvSpPr>
            <a:spLocks noChangeArrowheads="1"/>
          </p:cNvSpPr>
          <p:nvPr/>
        </p:nvSpPr>
        <p:spPr bwMode="auto">
          <a:xfrm>
            <a:off x="5724525" y="4005263"/>
            <a:ext cx="3097213" cy="1079500"/>
          </a:xfrm>
          <a:prstGeom prst="roundRect">
            <a:avLst>
              <a:gd name="adj" fmla="val 16667"/>
            </a:avLst>
          </a:prstGeom>
          <a:solidFill>
            <a:srgbClr val="CC99FF"/>
          </a:solidFill>
          <a:ln w="9525">
            <a:solidFill>
              <a:schemeClr val="tx1"/>
            </a:solidFill>
            <a:round/>
            <a:headEnd/>
            <a:tailEnd/>
          </a:ln>
          <a:effectLst/>
        </p:spPr>
        <p:txBody>
          <a:bodyPr wrap="none" anchor="ctr"/>
          <a:lstStyle/>
          <a:p>
            <a:pPr algn="ctr" eaLnBrk="1" hangingPunct="1"/>
            <a:r>
              <a:rPr lang="en-US" sz="1400" b="1">
                <a:latin typeface="Arial" charset="0"/>
              </a:rPr>
              <a:t>Small town near to metro centre;</a:t>
            </a:r>
          </a:p>
          <a:p>
            <a:pPr algn="ctr" eaLnBrk="1" hangingPunct="1"/>
            <a:r>
              <a:rPr lang="en-US" sz="1400" b="1">
                <a:latin typeface="Arial" charset="0"/>
              </a:rPr>
              <a:t>“very” metro re: labour markets</a:t>
            </a:r>
          </a:p>
          <a:p>
            <a:pPr algn="ctr" eaLnBrk="1" hangingPunct="1"/>
            <a:r>
              <a:rPr lang="en-US" sz="1400" b="1">
                <a:latin typeface="Arial" charset="0"/>
              </a:rPr>
              <a:t>“very” rural re: population density</a:t>
            </a:r>
          </a:p>
        </p:txBody>
      </p:sp>
      <p:sp>
        <p:nvSpPr>
          <p:cNvPr id="1809414" name="AutoShape 6"/>
          <p:cNvSpPr>
            <a:spLocks noChangeArrowheads="1"/>
          </p:cNvSpPr>
          <p:nvPr/>
        </p:nvSpPr>
        <p:spPr bwMode="auto">
          <a:xfrm>
            <a:off x="2268538" y="5589588"/>
            <a:ext cx="3311525" cy="1079500"/>
          </a:xfrm>
          <a:prstGeom prst="roundRect">
            <a:avLst>
              <a:gd name="adj" fmla="val 16667"/>
            </a:avLst>
          </a:prstGeom>
          <a:solidFill>
            <a:srgbClr val="FFCC00"/>
          </a:solidFill>
          <a:ln w="9525">
            <a:solidFill>
              <a:schemeClr val="tx1"/>
            </a:solidFill>
            <a:round/>
            <a:headEnd/>
            <a:tailEnd/>
          </a:ln>
          <a:effectLst/>
        </p:spPr>
        <p:txBody>
          <a:bodyPr wrap="none" anchor="ctr"/>
          <a:lstStyle/>
          <a:p>
            <a:pPr algn="ctr" eaLnBrk="1" hangingPunct="1"/>
            <a:r>
              <a:rPr lang="en-US" sz="1400" b="1">
                <a:latin typeface="Arial" charset="0"/>
              </a:rPr>
              <a:t>Big town far from metro centre;</a:t>
            </a:r>
          </a:p>
          <a:p>
            <a:pPr algn="ctr" eaLnBrk="1" hangingPunct="1"/>
            <a:r>
              <a:rPr lang="en-US" sz="1400" b="1">
                <a:latin typeface="Arial" charset="0"/>
              </a:rPr>
              <a:t>Only “town” jobs – no metro jobs here</a:t>
            </a:r>
          </a:p>
          <a:p>
            <a:pPr algn="ctr" eaLnBrk="1" hangingPunct="1"/>
            <a:r>
              <a:rPr lang="en-US" sz="1400" b="1">
                <a:latin typeface="Arial" charset="0"/>
              </a:rPr>
              <a:t>But quite urban in population density</a:t>
            </a:r>
          </a:p>
        </p:txBody>
      </p:sp>
      <p:sp>
        <p:nvSpPr>
          <p:cNvPr id="1809415" name="AutoShape 7"/>
          <p:cNvSpPr>
            <a:spLocks noChangeArrowheads="1"/>
          </p:cNvSpPr>
          <p:nvPr/>
        </p:nvSpPr>
        <p:spPr bwMode="auto">
          <a:xfrm>
            <a:off x="2484438" y="1844675"/>
            <a:ext cx="6659562" cy="1079500"/>
          </a:xfrm>
          <a:prstGeom prst="rightArrow">
            <a:avLst>
              <a:gd name="adj1" fmla="val 50000"/>
              <a:gd name="adj2" fmla="val 154228"/>
            </a:avLst>
          </a:prstGeom>
          <a:solidFill>
            <a:srgbClr val="00FF00">
              <a:alpha val="50195"/>
            </a:srgbClr>
          </a:solidFill>
          <a:ln w="9525">
            <a:solidFill>
              <a:schemeClr val="tx1"/>
            </a:solidFill>
            <a:miter lim="800000"/>
            <a:headEnd/>
            <a:tailEnd/>
          </a:ln>
          <a:effectLst/>
        </p:spPr>
        <p:txBody>
          <a:bodyPr wrap="none" anchor="ctr"/>
          <a:lstStyle/>
          <a:p>
            <a:endParaRPr lang="en-CA"/>
          </a:p>
        </p:txBody>
      </p:sp>
      <p:sp>
        <p:nvSpPr>
          <p:cNvPr id="1809416" name="AutoShape 8"/>
          <p:cNvSpPr>
            <a:spLocks noChangeArrowheads="1"/>
          </p:cNvSpPr>
          <p:nvPr/>
        </p:nvSpPr>
        <p:spPr bwMode="auto">
          <a:xfrm>
            <a:off x="-1044575" y="2924175"/>
            <a:ext cx="4537075" cy="2849563"/>
          </a:xfrm>
          <a:prstGeom prst="downArrow">
            <a:avLst>
              <a:gd name="adj1" fmla="val 50000"/>
              <a:gd name="adj2" fmla="val 25000"/>
            </a:avLst>
          </a:prstGeom>
          <a:solidFill>
            <a:srgbClr val="00FF00">
              <a:alpha val="50195"/>
            </a:srgbClr>
          </a:solidFill>
          <a:ln w="9525">
            <a:solidFill>
              <a:schemeClr val="tx1"/>
            </a:solidFill>
            <a:miter lim="800000"/>
            <a:headEnd/>
            <a:tailEnd/>
          </a:ln>
          <a:effectLst/>
        </p:spPr>
        <p:txBody>
          <a:bodyPr wrap="none" anchor="ctr"/>
          <a:lstStyle/>
          <a:p>
            <a:endParaRPr lang="en-CA"/>
          </a:p>
        </p:txBody>
      </p:sp>
      <p:sp>
        <p:nvSpPr>
          <p:cNvPr id="1809419" name="AutoShape 11"/>
          <p:cNvSpPr>
            <a:spLocks noChangeArrowheads="1"/>
          </p:cNvSpPr>
          <p:nvPr/>
        </p:nvSpPr>
        <p:spPr bwMode="auto">
          <a:xfrm>
            <a:off x="2286000" y="4419600"/>
            <a:ext cx="3643313" cy="228600"/>
          </a:xfrm>
          <a:prstGeom prst="leftArrow">
            <a:avLst>
              <a:gd name="adj1" fmla="val 50000"/>
              <a:gd name="adj2" fmla="val 398438"/>
            </a:avLst>
          </a:prstGeom>
          <a:solidFill>
            <a:srgbClr val="333333">
              <a:alpha val="50195"/>
            </a:srgbClr>
          </a:solidFill>
          <a:ln w="9525">
            <a:solidFill>
              <a:schemeClr val="tx1"/>
            </a:solidFill>
            <a:miter lim="800000"/>
            <a:headEnd/>
            <a:tailEnd/>
          </a:ln>
          <a:effectLst/>
        </p:spPr>
        <p:txBody>
          <a:bodyPr wrap="none" anchor="ctr"/>
          <a:lstStyle/>
          <a:p>
            <a:endParaRPr lang="en-CA"/>
          </a:p>
        </p:txBody>
      </p:sp>
      <p:sp>
        <p:nvSpPr>
          <p:cNvPr id="1809420" name="AutoShape 12"/>
          <p:cNvSpPr>
            <a:spLocks noChangeArrowheads="1"/>
          </p:cNvSpPr>
          <p:nvPr/>
        </p:nvSpPr>
        <p:spPr bwMode="auto">
          <a:xfrm>
            <a:off x="7239000" y="3657600"/>
            <a:ext cx="485775" cy="976313"/>
          </a:xfrm>
          <a:prstGeom prst="upArrow">
            <a:avLst>
              <a:gd name="adj1" fmla="val 50000"/>
              <a:gd name="adj2" fmla="val 50245"/>
            </a:avLst>
          </a:prstGeom>
          <a:solidFill>
            <a:srgbClr val="808080">
              <a:alpha val="50195"/>
            </a:srgbClr>
          </a:solidFill>
          <a:ln w="9525">
            <a:solidFill>
              <a:schemeClr val="tx1"/>
            </a:solidFill>
            <a:miter lim="800000"/>
            <a:headEnd/>
            <a:tailEnd/>
          </a:ln>
          <a:effectLst/>
        </p:spPr>
        <p:txBody>
          <a:bodyPr wrap="none" anchor="ctr"/>
          <a:lstStyle/>
          <a:p>
            <a:endParaRPr lang="en-CA"/>
          </a:p>
        </p:txBody>
      </p:sp>
      <p:sp>
        <p:nvSpPr>
          <p:cNvPr id="1809421" name="AutoShape 13"/>
          <p:cNvSpPr>
            <a:spLocks noChangeArrowheads="1"/>
          </p:cNvSpPr>
          <p:nvPr/>
        </p:nvSpPr>
        <p:spPr bwMode="auto">
          <a:xfrm>
            <a:off x="3276600" y="3505200"/>
            <a:ext cx="485775" cy="2971800"/>
          </a:xfrm>
          <a:prstGeom prst="upArrow">
            <a:avLst>
              <a:gd name="adj1" fmla="val 50000"/>
              <a:gd name="adj2" fmla="val 152941"/>
            </a:avLst>
          </a:prstGeom>
          <a:solidFill>
            <a:srgbClr val="808080">
              <a:alpha val="50195"/>
            </a:srgbClr>
          </a:solidFill>
          <a:ln w="9525">
            <a:solidFill>
              <a:schemeClr val="tx1"/>
            </a:solidFill>
            <a:miter lim="800000"/>
            <a:headEnd/>
            <a:tailEnd/>
          </a:ln>
          <a:effectLst/>
        </p:spPr>
        <p:txBody>
          <a:bodyPr wrap="none" anchor="ctr"/>
          <a:lstStyle/>
          <a:p>
            <a:endParaRPr lang="en-CA"/>
          </a:p>
        </p:txBody>
      </p:sp>
      <p:sp>
        <p:nvSpPr>
          <p:cNvPr id="1809422" name="AutoShape 14"/>
          <p:cNvSpPr>
            <a:spLocks noChangeArrowheads="1"/>
          </p:cNvSpPr>
          <p:nvPr/>
        </p:nvSpPr>
        <p:spPr bwMode="auto">
          <a:xfrm>
            <a:off x="1524000" y="5943600"/>
            <a:ext cx="1600200" cy="381000"/>
          </a:xfrm>
          <a:prstGeom prst="leftArrow">
            <a:avLst>
              <a:gd name="adj1" fmla="val 50000"/>
              <a:gd name="adj2" fmla="val 105000"/>
            </a:avLst>
          </a:prstGeom>
          <a:solidFill>
            <a:srgbClr val="333333">
              <a:alpha val="50195"/>
            </a:srgbClr>
          </a:solidFill>
          <a:ln w="9525">
            <a:solidFill>
              <a:schemeClr val="tx1"/>
            </a:solidFill>
            <a:miter lim="800000"/>
            <a:headEnd/>
            <a:tailEnd/>
          </a:ln>
          <a:effectLst/>
        </p:spPr>
        <p:txBody>
          <a:bodyPr wrap="none" anchor="ctr"/>
          <a:lstStyle/>
          <a:p>
            <a:endParaRPr lang="en-CA"/>
          </a:p>
        </p:txBody>
      </p:sp>
      <p:sp>
        <p:nvSpPr>
          <p:cNvPr id="1809423" name="Rectangle 15"/>
          <p:cNvSpPr>
            <a:spLocks noChangeArrowheads="1"/>
          </p:cNvSpPr>
          <p:nvPr/>
        </p:nvSpPr>
        <p:spPr bwMode="auto">
          <a:xfrm>
            <a:off x="7391400" y="4876800"/>
            <a:ext cx="1600200" cy="381000"/>
          </a:xfrm>
          <a:prstGeom prst="rect">
            <a:avLst/>
          </a:prstGeom>
          <a:solidFill>
            <a:schemeClr val="accent1"/>
          </a:solidFill>
          <a:ln w="9525">
            <a:solidFill>
              <a:schemeClr val="tx1"/>
            </a:solidFill>
            <a:miter lim="800000"/>
            <a:headEnd/>
            <a:tailEnd/>
          </a:ln>
          <a:effectLst/>
        </p:spPr>
        <p:txBody>
          <a:bodyPr wrap="none" anchor="ctr"/>
          <a:lstStyle/>
          <a:p>
            <a:pPr algn="ctr"/>
            <a:r>
              <a:rPr lang="en-CA" b="1">
                <a:latin typeface="Arial" charset="0"/>
              </a:rPr>
              <a:t>Sanford</a:t>
            </a:r>
            <a:endParaRPr lang="en-US" b="1">
              <a:latin typeface="Arial" charset="0"/>
            </a:endParaRPr>
          </a:p>
        </p:txBody>
      </p:sp>
      <p:sp>
        <p:nvSpPr>
          <p:cNvPr id="1809424" name="Rectangle 16"/>
          <p:cNvSpPr>
            <a:spLocks noChangeArrowheads="1"/>
          </p:cNvSpPr>
          <p:nvPr/>
        </p:nvSpPr>
        <p:spPr bwMode="auto">
          <a:xfrm>
            <a:off x="3519488" y="6477000"/>
            <a:ext cx="1814512" cy="381000"/>
          </a:xfrm>
          <a:prstGeom prst="rect">
            <a:avLst/>
          </a:prstGeom>
          <a:solidFill>
            <a:schemeClr val="accent1"/>
          </a:solidFill>
          <a:ln w="9525">
            <a:solidFill>
              <a:schemeClr val="tx1"/>
            </a:solidFill>
            <a:miter lim="800000"/>
            <a:headEnd/>
            <a:tailEnd/>
          </a:ln>
          <a:effectLst/>
        </p:spPr>
        <p:txBody>
          <a:bodyPr wrap="none" anchor="ctr"/>
          <a:lstStyle/>
          <a:p>
            <a:pPr algn="ctr"/>
            <a:r>
              <a:rPr lang="en-US" b="1">
                <a:latin typeface="Arial" charset="0"/>
              </a:rPr>
              <a:t>Dauphin</a:t>
            </a:r>
          </a:p>
        </p:txBody>
      </p:sp>
      <p:sp>
        <p:nvSpPr>
          <p:cNvPr id="1809425" name="Rectangle 17"/>
          <p:cNvSpPr>
            <a:spLocks noChangeArrowheads="1"/>
          </p:cNvSpPr>
          <p:nvPr/>
        </p:nvSpPr>
        <p:spPr bwMode="auto">
          <a:xfrm>
            <a:off x="7848600" y="6324600"/>
            <a:ext cx="1295400" cy="533400"/>
          </a:xfrm>
          <a:prstGeom prst="rect">
            <a:avLst/>
          </a:prstGeom>
          <a:solidFill>
            <a:srgbClr val="FF0000"/>
          </a:solidFill>
          <a:ln w="9525">
            <a:solidFill>
              <a:schemeClr val="tx1"/>
            </a:solidFill>
            <a:miter lim="800000"/>
            <a:headEnd/>
            <a:tailEnd/>
          </a:ln>
          <a:effectLst/>
        </p:spPr>
        <p:txBody>
          <a:bodyPr wrap="none" anchor="ctr"/>
          <a:lstStyle/>
          <a:p>
            <a:pPr algn="ctr"/>
            <a:endParaRPr lang="en-US" b="1">
              <a:latin typeface="Arial" charset="0"/>
            </a:endParaRPr>
          </a:p>
        </p:txBody>
      </p:sp>
      <p:sp>
        <p:nvSpPr>
          <p:cNvPr id="14350"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09415"/>
                                        </p:tgtEl>
                                        <p:attrNameLst>
                                          <p:attrName>style.visibility</p:attrName>
                                        </p:attrNameLst>
                                      </p:cBhvr>
                                      <p:to>
                                        <p:strVal val="visible"/>
                                      </p:to>
                                    </p:set>
                                    <p:anim calcmode="lin" valueType="num">
                                      <p:cBhvr>
                                        <p:cTn id="7" dur="1000" fill="hold"/>
                                        <p:tgtEl>
                                          <p:spTgt spid="1809415"/>
                                        </p:tgtEl>
                                        <p:attrNameLst>
                                          <p:attrName>ppt_x</p:attrName>
                                        </p:attrNameLst>
                                      </p:cBhvr>
                                      <p:tavLst>
                                        <p:tav tm="0">
                                          <p:val>
                                            <p:strVal val="#ppt_x-.2"/>
                                          </p:val>
                                        </p:tav>
                                        <p:tav tm="100000">
                                          <p:val>
                                            <p:strVal val="#ppt_x"/>
                                          </p:val>
                                        </p:tav>
                                      </p:tavLst>
                                    </p:anim>
                                    <p:anim calcmode="lin" valueType="num">
                                      <p:cBhvr>
                                        <p:cTn id="8" dur="1000" fill="hold"/>
                                        <p:tgtEl>
                                          <p:spTgt spid="18094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094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809416"/>
                                        </p:tgtEl>
                                        <p:attrNameLst>
                                          <p:attrName>style.visibility</p:attrName>
                                        </p:attrNameLst>
                                      </p:cBhvr>
                                      <p:to>
                                        <p:strVal val="visible"/>
                                      </p:to>
                                    </p:set>
                                    <p:anim calcmode="lin" valueType="num">
                                      <p:cBhvr>
                                        <p:cTn id="14" dur="1000" fill="hold"/>
                                        <p:tgtEl>
                                          <p:spTgt spid="1809416"/>
                                        </p:tgtEl>
                                        <p:attrNameLst>
                                          <p:attrName>ppt_x</p:attrName>
                                        </p:attrNameLst>
                                      </p:cBhvr>
                                      <p:tavLst>
                                        <p:tav tm="0">
                                          <p:val>
                                            <p:strVal val="#ppt_x-.2"/>
                                          </p:val>
                                        </p:tav>
                                        <p:tav tm="100000">
                                          <p:val>
                                            <p:strVal val="#ppt_x"/>
                                          </p:val>
                                        </p:tav>
                                      </p:tavLst>
                                    </p:anim>
                                    <p:anim calcmode="lin" valueType="num">
                                      <p:cBhvr>
                                        <p:cTn id="15" dur="1000" fill="hold"/>
                                        <p:tgtEl>
                                          <p:spTgt spid="180941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094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809413"/>
                                        </p:tgtEl>
                                        <p:attrNameLst>
                                          <p:attrName>style.visibility</p:attrName>
                                        </p:attrNameLst>
                                      </p:cBhvr>
                                      <p:to>
                                        <p:strVal val="visible"/>
                                      </p:to>
                                    </p:set>
                                    <p:anim calcmode="lin" valueType="num">
                                      <p:cBhvr>
                                        <p:cTn id="21" dur="1000" fill="hold"/>
                                        <p:tgtEl>
                                          <p:spTgt spid="1809413"/>
                                        </p:tgtEl>
                                        <p:attrNameLst>
                                          <p:attrName>ppt_x</p:attrName>
                                        </p:attrNameLst>
                                      </p:cBhvr>
                                      <p:tavLst>
                                        <p:tav tm="0">
                                          <p:val>
                                            <p:strVal val="#ppt_x-.2"/>
                                          </p:val>
                                        </p:tav>
                                        <p:tav tm="100000">
                                          <p:val>
                                            <p:strVal val="#ppt_x"/>
                                          </p:val>
                                        </p:tav>
                                      </p:tavLst>
                                    </p:anim>
                                    <p:anim calcmode="lin" valueType="num">
                                      <p:cBhvr>
                                        <p:cTn id="22" dur="1000" fill="hold"/>
                                        <p:tgtEl>
                                          <p:spTgt spid="180941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8094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809419"/>
                                        </p:tgtEl>
                                        <p:attrNameLst>
                                          <p:attrName>style.visibility</p:attrName>
                                        </p:attrNameLst>
                                      </p:cBhvr>
                                      <p:to>
                                        <p:strVal val="visible"/>
                                      </p:to>
                                    </p:set>
                                    <p:anim calcmode="lin" valueType="num">
                                      <p:cBhvr>
                                        <p:cTn id="28" dur="1000" fill="hold"/>
                                        <p:tgtEl>
                                          <p:spTgt spid="1809419"/>
                                        </p:tgtEl>
                                        <p:attrNameLst>
                                          <p:attrName>ppt_x</p:attrName>
                                        </p:attrNameLst>
                                      </p:cBhvr>
                                      <p:tavLst>
                                        <p:tav tm="0">
                                          <p:val>
                                            <p:strVal val="#ppt_x-.2"/>
                                          </p:val>
                                        </p:tav>
                                        <p:tav tm="100000">
                                          <p:val>
                                            <p:strVal val="#ppt_x"/>
                                          </p:val>
                                        </p:tav>
                                      </p:tavLst>
                                    </p:anim>
                                    <p:anim calcmode="lin" valueType="num">
                                      <p:cBhvr>
                                        <p:cTn id="29" dur="1000" fill="hold"/>
                                        <p:tgtEl>
                                          <p:spTgt spid="180941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8094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809420"/>
                                        </p:tgtEl>
                                        <p:attrNameLst>
                                          <p:attrName>style.visibility</p:attrName>
                                        </p:attrNameLst>
                                      </p:cBhvr>
                                      <p:to>
                                        <p:strVal val="visible"/>
                                      </p:to>
                                    </p:set>
                                    <p:anim calcmode="lin" valueType="num">
                                      <p:cBhvr>
                                        <p:cTn id="35" dur="1000" fill="hold"/>
                                        <p:tgtEl>
                                          <p:spTgt spid="1809420"/>
                                        </p:tgtEl>
                                        <p:attrNameLst>
                                          <p:attrName>ppt_x</p:attrName>
                                        </p:attrNameLst>
                                      </p:cBhvr>
                                      <p:tavLst>
                                        <p:tav tm="0">
                                          <p:val>
                                            <p:strVal val="#ppt_x-.2"/>
                                          </p:val>
                                        </p:tav>
                                        <p:tav tm="100000">
                                          <p:val>
                                            <p:strVal val="#ppt_x"/>
                                          </p:val>
                                        </p:tav>
                                      </p:tavLst>
                                    </p:anim>
                                    <p:anim calcmode="lin" valueType="num">
                                      <p:cBhvr>
                                        <p:cTn id="36" dur="1000" fill="hold"/>
                                        <p:tgtEl>
                                          <p:spTgt spid="180942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80942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809423"/>
                                        </p:tgtEl>
                                        <p:attrNameLst>
                                          <p:attrName>style.visibility</p:attrName>
                                        </p:attrNameLst>
                                      </p:cBhvr>
                                      <p:to>
                                        <p:strVal val="visible"/>
                                      </p:to>
                                    </p:set>
                                    <p:anim calcmode="lin" valueType="num">
                                      <p:cBhvr>
                                        <p:cTn id="42" dur="1000" fill="hold"/>
                                        <p:tgtEl>
                                          <p:spTgt spid="1809423"/>
                                        </p:tgtEl>
                                        <p:attrNameLst>
                                          <p:attrName>ppt_x</p:attrName>
                                        </p:attrNameLst>
                                      </p:cBhvr>
                                      <p:tavLst>
                                        <p:tav tm="0">
                                          <p:val>
                                            <p:strVal val="#ppt_x-.2"/>
                                          </p:val>
                                        </p:tav>
                                        <p:tav tm="100000">
                                          <p:val>
                                            <p:strVal val="#ppt_x"/>
                                          </p:val>
                                        </p:tav>
                                      </p:tavLst>
                                    </p:anim>
                                    <p:anim calcmode="lin" valueType="num">
                                      <p:cBhvr>
                                        <p:cTn id="43" dur="1000" fill="hold"/>
                                        <p:tgtEl>
                                          <p:spTgt spid="180942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8094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809414"/>
                                        </p:tgtEl>
                                        <p:attrNameLst>
                                          <p:attrName>style.visibility</p:attrName>
                                        </p:attrNameLst>
                                      </p:cBhvr>
                                      <p:to>
                                        <p:strVal val="visible"/>
                                      </p:to>
                                    </p:set>
                                    <p:anim calcmode="lin" valueType="num">
                                      <p:cBhvr>
                                        <p:cTn id="49" dur="1000" fill="hold"/>
                                        <p:tgtEl>
                                          <p:spTgt spid="1809414"/>
                                        </p:tgtEl>
                                        <p:attrNameLst>
                                          <p:attrName>ppt_x</p:attrName>
                                        </p:attrNameLst>
                                      </p:cBhvr>
                                      <p:tavLst>
                                        <p:tav tm="0">
                                          <p:val>
                                            <p:strVal val="#ppt_x-.2"/>
                                          </p:val>
                                        </p:tav>
                                        <p:tav tm="100000">
                                          <p:val>
                                            <p:strVal val="#ppt_x"/>
                                          </p:val>
                                        </p:tav>
                                      </p:tavLst>
                                    </p:anim>
                                    <p:anim calcmode="lin" valueType="num">
                                      <p:cBhvr>
                                        <p:cTn id="50" dur="1000" fill="hold"/>
                                        <p:tgtEl>
                                          <p:spTgt spid="1809414"/>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80941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809422"/>
                                        </p:tgtEl>
                                        <p:attrNameLst>
                                          <p:attrName>style.visibility</p:attrName>
                                        </p:attrNameLst>
                                      </p:cBhvr>
                                      <p:to>
                                        <p:strVal val="visible"/>
                                      </p:to>
                                    </p:set>
                                    <p:anim calcmode="lin" valueType="num">
                                      <p:cBhvr>
                                        <p:cTn id="56" dur="1000" fill="hold"/>
                                        <p:tgtEl>
                                          <p:spTgt spid="1809422"/>
                                        </p:tgtEl>
                                        <p:attrNameLst>
                                          <p:attrName>ppt_x</p:attrName>
                                        </p:attrNameLst>
                                      </p:cBhvr>
                                      <p:tavLst>
                                        <p:tav tm="0">
                                          <p:val>
                                            <p:strVal val="#ppt_x-.2"/>
                                          </p:val>
                                        </p:tav>
                                        <p:tav tm="100000">
                                          <p:val>
                                            <p:strVal val="#ppt_x"/>
                                          </p:val>
                                        </p:tav>
                                      </p:tavLst>
                                    </p:anim>
                                    <p:anim calcmode="lin" valueType="num">
                                      <p:cBhvr>
                                        <p:cTn id="57" dur="1000" fill="hold"/>
                                        <p:tgtEl>
                                          <p:spTgt spid="1809422"/>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80942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809421"/>
                                        </p:tgtEl>
                                        <p:attrNameLst>
                                          <p:attrName>style.visibility</p:attrName>
                                        </p:attrNameLst>
                                      </p:cBhvr>
                                      <p:to>
                                        <p:strVal val="visible"/>
                                      </p:to>
                                    </p:set>
                                    <p:anim calcmode="lin" valueType="num">
                                      <p:cBhvr>
                                        <p:cTn id="63" dur="1000" fill="hold"/>
                                        <p:tgtEl>
                                          <p:spTgt spid="1809421"/>
                                        </p:tgtEl>
                                        <p:attrNameLst>
                                          <p:attrName>ppt_x</p:attrName>
                                        </p:attrNameLst>
                                      </p:cBhvr>
                                      <p:tavLst>
                                        <p:tav tm="0">
                                          <p:val>
                                            <p:strVal val="#ppt_x-.2"/>
                                          </p:val>
                                        </p:tav>
                                        <p:tav tm="100000">
                                          <p:val>
                                            <p:strVal val="#ppt_x"/>
                                          </p:val>
                                        </p:tav>
                                      </p:tavLst>
                                    </p:anim>
                                    <p:anim calcmode="lin" valueType="num">
                                      <p:cBhvr>
                                        <p:cTn id="64" dur="1000" fill="hold"/>
                                        <p:tgtEl>
                                          <p:spTgt spid="1809421"/>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80942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1809424"/>
                                        </p:tgtEl>
                                        <p:attrNameLst>
                                          <p:attrName>style.visibility</p:attrName>
                                        </p:attrNameLst>
                                      </p:cBhvr>
                                      <p:to>
                                        <p:strVal val="visible"/>
                                      </p:to>
                                    </p:set>
                                    <p:anim calcmode="lin" valueType="num">
                                      <p:cBhvr>
                                        <p:cTn id="70" dur="1000" fill="hold"/>
                                        <p:tgtEl>
                                          <p:spTgt spid="1809424"/>
                                        </p:tgtEl>
                                        <p:attrNameLst>
                                          <p:attrName>ppt_x</p:attrName>
                                        </p:attrNameLst>
                                      </p:cBhvr>
                                      <p:tavLst>
                                        <p:tav tm="0">
                                          <p:val>
                                            <p:strVal val="#ppt_x-.2"/>
                                          </p:val>
                                        </p:tav>
                                        <p:tav tm="100000">
                                          <p:val>
                                            <p:strVal val="#ppt_x"/>
                                          </p:val>
                                        </p:tav>
                                      </p:tavLst>
                                    </p:anim>
                                    <p:anim calcmode="lin" valueType="num">
                                      <p:cBhvr>
                                        <p:cTn id="71" dur="1000" fill="hold"/>
                                        <p:tgtEl>
                                          <p:spTgt spid="1809424"/>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80942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1809425"/>
                                        </p:tgtEl>
                                        <p:attrNameLst>
                                          <p:attrName>style.visibility</p:attrName>
                                        </p:attrNameLst>
                                      </p:cBhvr>
                                      <p:to>
                                        <p:strVal val="visible"/>
                                      </p:to>
                                    </p:set>
                                    <p:anim calcmode="lin" valueType="num">
                                      <p:cBhvr>
                                        <p:cTn id="77" dur="1000" fill="hold"/>
                                        <p:tgtEl>
                                          <p:spTgt spid="1809425"/>
                                        </p:tgtEl>
                                        <p:attrNameLst>
                                          <p:attrName>ppt_x</p:attrName>
                                        </p:attrNameLst>
                                      </p:cBhvr>
                                      <p:tavLst>
                                        <p:tav tm="0">
                                          <p:val>
                                            <p:strVal val="#ppt_x-.2"/>
                                          </p:val>
                                        </p:tav>
                                        <p:tav tm="100000">
                                          <p:val>
                                            <p:strVal val="#ppt_x"/>
                                          </p:val>
                                        </p:tav>
                                      </p:tavLst>
                                    </p:anim>
                                    <p:anim calcmode="lin" valueType="num">
                                      <p:cBhvr>
                                        <p:cTn id="78" dur="1000" fill="hold"/>
                                        <p:tgtEl>
                                          <p:spTgt spid="180942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809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9413" grpId="0" animBg="1"/>
      <p:bldP spid="1809414" grpId="0" animBg="1"/>
      <p:bldP spid="1809415" grpId="0" animBg="1"/>
      <p:bldP spid="1809416" grpId="0" animBg="1"/>
      <p:bldP spid="1809419" grpId="0" animBg="1"/>
      <p:bldP spid="1809420" grpId="0" animBg="1"/>
      <p:bldP spid="1809421" grpId="0" animBg="1"/>
      <p:bldP spid="1809422" grpId="0" animBg="1"/>
      <p:bldP spid="1809423" grpId="0" animBg="1"/>
      <p:bldP spid="1809424" grpId="0" animBg="1"/>
      <p:bldP spid="18094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3" name="Text Box 3"/>
          <p:cNvSpPr txBox="1">
            <a:spLocks noChangeArrowheads="1"/>
          </p:cNvSpPr>
          <p:nvPr/>
        </p:nvSpPr>
        <p:spPr bwMode="auto">
          <a:xfrm>
            <a:off x="0" y="641350"/>
            <a:ext cx="9144000" cy="703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3600" b="1" dirty="0" smtClean="0">
                <a:latin typeface="Arial" charset="0"/>
              </a:rPr>
              <a:t>What is rural?</a:t>
            </a:r>
          </a:p>
          <a:p>
            <a:pPr lvl="1">
              <a:spcBef>
                <a:spcPct val="50000"/>
              </a:spcBef>
              <a:buFontTx/>
              <a:buChar char="•"/>
              <a:defRPr/>
            </a:pPr>
            <a:r>
              <a:rPr lang="en-US" sz="3600" b="1" dirty="0" smtClean="0">
                <a:latin typeface="Arial" charset="0"/>
              </a:rPr>
              <a:t>  </a:t>
            </a:r>
            <a:r>
              <a:rPr lang="en-US" sz="3600" b="1" dirty="0" smtClean="0">
                <a:latin typeface="Arial" pitchFamily="34" charset="0"/>
                <a:cs typeface="Arial" pitchFamily="34" charset="0"/>
              </a:rPr>
              <a:t>Density and distance to density</a:t>
            </a:r>
            <a:endParaRPr lang="en-US" sz="2800" b="1" dirty="0" smtClean="0">
              <a:latin typeface="Arial" pitchFamily="34" charset="0"/>
              <a:cs typeface="Arial" pitchFamily="34" charset="0"/>
            </a:endParaRPr>
          </a:p>
          <a:p>
            <a:pPr lvl="1">
              <a:spcBef>
                <a:spcPct val="50000"/>
              </a:spcBef>
              <a:buFontTx/>
              <a:buChar char="•"/>
              <a:defRPr/>
            </a:pPr>
            <a:r>
              <a:rPr lang="en-US" b="1" dirty="0" smtClean="0">
                <a:latin typeface="Arial" pitchFamily="34" charset="0"/>
                <a:cs typeface="Arial" pitchFamily="34" charset="0"/>
              </a:rPr>
              <a:t>  All other issues of regional* development or community development are the same for urban and rural areas</a:t>
            </a:r>
          </a:p>
          <a:p>
            <a:pPr lvl="2">
              <a:spcBef>
                <a:spcPct val="50000"/>
              </a:spcBef>
              <a:buFontTx/>
              <a:buChar char="•"/>
              <a:defRPr/>
            </a:pPr>
            <a:r>
              <a:rPr lang="en-US" sz="2000" b="1" dirty="0">
                <a:latin typeface="Arial" pitchFamily="34" charset="0"/>
                <a:cs typeface="Arial" pitchFamily="34" charset="0"/>
              </a:rPr>
              <a:t> </a:t>
            </a:r>
            <a:r>
              <a:rPr lang="en-US" sz="2000" b="1" dirty="0" smtClean="0">
                <a:latin typeface="Arial" pitchFamily="34" charset="0"/>
                <a:cs typeface="Arial" pitchFamily="34" charset="0"/>
              </a:rPr>
              <a:t>specifically, it is “density and distance to density” that distinguishes</a:t>
            </a:r>
          </a:p>
          <a:p>
            <a:pPr lvl="3">
              <a:spcBef>
                <a:spcPct val="50000"/>
              </a:spcBef>
              <a:buFontTx/>
              <a:buChar char="•"/>
              <a:defRPr/>
            </a:pPr>
            <a:r>
              <a:rPr lang="en-US" sz="2000" b="1" dirty="0" smtClean="0">
                <a:latin typeface="Arial" pitchFamily="34" charset="0"/>
                <a:cs typeface="Arial" pitchFamily="34" charset="0"/>
              </a:rPr>
              <a:t>Regional development into “rural regional development”; and</a:t>
            </a:r>
          </a:p>
          <a:p>
            <a:pPr lvl="3">
              <a:spcBef>
                <a:spcPct val="50000"/>
              </a:spcBef>
              <a:buFontTx/>
              <a:buChar char="•"/>
              <a:defRPr/>
            </a:pPr>
            <a:r>
              <a:rPr lang="en-US" sz="2000" b="1" dirty="0" smtClean="0">
                <a:latin typeface="Arial" pitchFamily="34" charset="0"/>
                <a:cs typeface="Arial" pitchFamily="34" charset="0"/>
              </a:rPr>
              <a:t>Community development into “rural community development.”</a:t>
            </a:r>
            <a:endParaRPr lang="en-US" sz="2000" dirty="0" smtClean="0">
              <a:latin typeface="Arial" pitchFamily="34" charset="0"/>
              <a:cs typeface="Arial" pitchFamily="34" charset="0"/>
            </a:endParaRPr>
          </a:p>
          <a:p>
            <a:pPr marL="1371600" lvl="3" indent="0">
              <a:spcBef>
                <a:spcPct val="50000"/>
              </a:spcBef>
              <a:defRPr/>
            </a:pPr>
            <a:endParaRPr lang="en-US" sz="1800" dirty="0" smtClean="0">
              <a:latin typeface="Arial" pitchFamily="34" charset="0"/>
              <a:cs typeface="Arial" pitchFamily="34" charset="0"/>
            </a:endParaRPr>
          </a:p>
          <a:p>
            <a:pPr>
              <a:spcBef>
                <a:spcPct val="50000"/>
              </a:spcBef>
              <a:defRPr/>
            </a:pPr>
            <a:r>
              <a:rPr lang="en-US" sz="1400" dirty="0" smtClean="0">
                <a:latin typeface="Arial" pitchFamily="34" charset="0"/>
                <a:cs typeface="Arial" pitchFamily="34" charset="0"/>
              </a:rPr>
              <a:t>* For the case to focus on “regions” rather than “rural”, see Partridge, Mark D. and M. Rose Olfert. (2011) “The Winners’ Choice: Sustainable Economic Strategies for Successful 21</a:t>
            </a:r>
            <a:r>
              <a:rPr lang="en-US" sz="1400" baseline="30000" dirty="0" smtClean="0">
                <a:latin typeface="Arial" pitchFamily="34" charset="0"/>
                <a:cs typeface="Arial" pitchFamily="34" charset="0"/>
              </a:rPr>
              <a:t>st</a:t>
            </a:r>
            <a:r>
              <a:rPr lang="en-US" sz="1400" dirty="0" smtClean="0">
                <a:latin typeface="Arial" pitchFamily="34" charset="0"/>
                <a:cs typeface="Arial" pitchFamily="34" charset="0"/>
              </a:rPr>
              <a:t>-Century Regions.” </a:t>
            </a:r>
            <a:r>
              <a:rPr lang="en-US" sz="1400" b="1" dirty="0" smtClean="0">
                <a:latin typeface="Arial" pitchFamily="34" charset="0"/>
                <a:cs typeface="Arial" pitchFamily="34" charset="0"/>
              </a:rPr>
              <a:t>Applied Economic Perspectives and Policy </a:t>
            </a:r>
            <a:r>
              <a:rPr lang="en-US" sz="1400" dirty="0" smtClean="0">
                <a:latin typeface="Arial" pitchFamily="34" charset="0"/>
                <a:cs typeface="Arial" pitchFamily="34" charset="0"/>
              </a:rPr>
              <a:t>Vol. 33, No. 2 (Summer), pp. 143-178</a:t>
            </a:r>
            <a:r>
              <a:rPr lang="en-US" sz="1800" dirty="0" smtClean="0"/>
              <a:t>.</a:t>
            </a:r>
            <a:endParaRPr lang="en-CA" sz="1800" dirty="0" smtClean="0"/>
          </a:p>
          <a:p>
            <a:pPr lvl="3">
              <a:spcBef>
                <a:spcPct val="50000"/>
              </a:spcBef>
              <a:buFontTx/>
              <a:buChar char="•"/>
              <a:defRPr/>
            </a:pPr>
            <a:endParaRPr lang="en-US" sz="1800" dirty="0" smtClean="0">
              <a:latin typeface="Arial" pitchFamily="34" charset="0"/>
              <a:cs typeface="Arial" pitchFamily="34" charset="0"/>
            </a:endParaRPr>
          </a:p>
          <a:p>
            <a:pPr lvl="1">
              <a:spcBef>
                <a:spcPct val="50000"/>
              </a:spcBef>
              <a:buFontTx/>
              <a:buChar char="•"/>
              <a:defRPr/>
            </a:pPr>
            <a:endParaRPr lang="en-US" sz="2800" b="1" dirty="0" smtClean="0">
              <a:latin typeface="Arial" charset="0"/>
            </a:endParaRPr>
          </a:p>
        </p:txBody>
      </p:sp>
      <p:sp>
        <p:nvSpPr>
          <p:cNvPr id="15363"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797123">
                                            <p:txEl>
                                              <p:pRg st="2" end="2"/>
                                            </p:txEl>
                                          </p:spTgt>
                                        </p:tgtEl>
                                        <p:attrNameLst>
                                          <p:attrName>style.visibility</p:attrName>
                                        </p:attrNameLst>
                                      </p:cBhvr>
                                      <p:to>
                                        <p:strVal val="visible"/>
                                      </p:to>
                                    </p:set>
                                    <p:animEffect transition="in" filter="fade">
                                      <p:cBhvr>
                                        <p:cTn id="7" dur="1000"/>
                                        <p:tgtEl>
                                          <p:spTgt spid="1797123">
                                            <p:txEl>
                                              <p:pRg st="2" end="2"/>
                                            </p:txEl>
                                          </p:spTgt>
                                        </p:tgtEl>
                                      </p:cBhvr>
                                    </p:animEffect>
                                    <p:anim calcmode="lin" valueType="num">
                                      <p:cBhvr>
                                        <p:cTn id="8" dur="1000" fill="hold"/>
                                        <p:tgtEl>
                                          <p:spTgt spid="179712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797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797123">
                                            <p:txEl>
                                              <p:pRg st="3" end="3"/>
                                            </p:txEl>
                                          </p:spTgt>
                                        </p:tgtEl>
                                        <p:attrNameLst>
                                          <p:attrName>style.visibility</p:attrName>
                                        </p:attrNameLst>
                                      </p:cBhvr>
                                      <p:to>
                                        <p:strVal val="visible"/>
                                      </p:to>
                                    </p:set>
                                    <p:animEffect transition="in" filter="fade">
                                      <p:cBhvr>
                                        <p:cTn id="14" dur="1000"/>
                                        <p:tgtEl>
                                          <p:spTgt spid="1797123">
                                            <p:txEl>
                                              <p:pRg st="3" end="3"/>
                                            </p:txEl>
                                          </p:spTgt>
                                        </p:tgtEl>
                                      </p:cBhvr>
                                    </p:animEffect>
                                    <p:anim calcmode="lin" valueType="num">
                                      <p:cBhvr>
                                        <p:cTn id="15" dur="1000" fill="hold"/>
                                        <p:tgtEl>
                                          <p:spTgt spid="179712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797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797123">
                                            <p:txEl>
                                              <p:pRg st="4" end="4"/>
                                            </p:txEl>
                                          </p:spTgt>
                                        </p:tgtEl>
                                        <p:attrNameLst>
                                          <p:attrName>style.visibility</p:attrName>
                                        </p:attrNameLst>
                                      </p:cBhvr>
                                      <p:to>
                                        <p:strVal val="visible"/>
                                      </p:to>
                                    </p:set>
                                    <p:animEffect transition="in" filter="fade">
                                      <p:cBhvr>
                                        <p:cTn id="21" dur="1000"/>
                                        <p:tgtEl>
                                          <p:spTgt spid="1797123">
                                            <p:txEl>
                                              <p:pRg st="4" end="4"/>
                                            </p:txEl>
                                          </p:spTgt>
                                        </p:tgtEl>
                                      </p:cBhvr>
                                    </p:animEffect>
                                    <p:anim calcmode="lin" valueType="num">
                                      <p:cBhvr>
                                        <p:cTn id="22" dur="1000" fill="hold"/>
                                        <p:tgtEl>
                                          <p:spTgt spid="179712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797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797123">
                                            <p:txEl>
                                              <p:pRg st="5" end="5"/>
                                            </p:txEl>
                                          </p:spTgt>
                                        </p:tgtEl>
                                        <p:attrNameLst>
                                          <p:attrName>style.visibility</p:attrName>
                                        </p:attrNameLst>
                                      </p:cBhvr>
                                      <p:to>
                                        <p:strVal val="visible"/>
                                      </p:to>
                                    </p:set>
                                    <p:animEffect transition="in" filter="fade">
                                      <p:cBhvr>
                                        <p:cTn id="28" dur="1000"/>
                                        <p:tgtEl>
                                          <p:spTgt spid="1797123">
                                            <p:txEl>
                                              <p:pRg st="5" end="5"/>
                                            </p:txEl>
                                          </p:spTgt>
                                        </p:tgtEl>
                                      </p:cBhvr>
                                    </p:animEffect>
                                    <p:anim calcmode="lin" valueType="num">
                                      <p:cBhvr>
                                        <p:cTn id="29" dur="1000" fill="hold"/>
                                        <p:tgtEl>
                                          <p:spTgt spid="179712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797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797123">
                                            <p:txEl>
                                              <p:pRg st="7" end="7"/>
                                            </p:txEl>
                                          </p:spTgt>
                                        </p:tgtEl>
                                        <p:attrNameLst>
                                          <p:attrName>style.visibility</p:attrName>
                                        </p:attrNameLst>
                                      </p:cBhvr>
                                      <p:to>
                                        <p:strVal val="visible"/>
                                      </p:to>
                                    </p:set>
                                    <p:animEffect transition="in" filter="fade">
                                      <p:cBhvr>
                                        <p:cTn id="35" dur="1000"/>
                                        <p:tgtEl>
                                          <p:spTgt spid="1797123">
                                            <p:txEl>
                                              <p:pRg st="7" end="7"/>
                                            </p:txEl>
                                          </p:spTgt>
                                        </p:tgtEl>
                                      </p:cBhvr>
                                    </p:animEffect>
                                    <p:anim calcmode="lin" valueType="num">
                                      <p:cBhvr>
                                        <p:cTn id="36" dur="1000" fill="hold"/>
                                        <p:tgtEl>
                                          <p:spTgt spid="179712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1797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0" y="762000"/>
            <a:ext cx="9144000" cy="4616450"/>
          </a:xfrm>
          <a:prstGeom prst="rect">
            <a:avLst/>
          </a:prstGeom>
          <a:noFill/>
          <a:ln w="9525">
            <a:noFill/>
            <a:miter lim="800000"/>
            <a:headEnd/>
            <a:tailEnd/>
          </a:ln>
          <a:effectLst/>
        </p:spPr>
        <p:txBody>
          <a:bodyPr>
            <a:spAutoFit/>
          </a:bodyPr>
          <a:lstStyle/>
          <a:p>
            <a:pPr algn="ctr">
              <a:spcBef>
                <a:spcPct val="50000"/>
              </a:spcBef>
            </a:pPr>
            <a:r>
              <a:rPr lang="en-US" sz="3600" b="1">
                <a:latin typeface="Arial" charset="0"/>
              </a:rPr>
              <a:t>Outline</a:t>
            </a:r>
          </a:p>
          <a:p>
            <a:pPr>
              <a:spcBef>
                <a:spcPct val="50000"/>
              </a:spcBef>
            </a:pPr>
            <a:r>
              <a:rPr lang="en-US" sz="3200" b="1">
                <a:latin typeface="Arial" charset="0"/>
              </a:rPr>
              <a:t>Introduction</a:t>
            </a:r>
          </a:p>
          <a:p>
            <a:pPr>
              <a:spcBef>
                <a:spcPct val="50000"/>
              </a:spcBef>
            </a:pPr>
            <a:r>
              <a:rPr lang="en-US" sz="3200" b="1">
                <a:latin typeface="Arial" charset="0"/>
              </a:rPr>
              <a:t>Context</a:t>
            </a:r>
          </a:p>
          <a:p>
            <a:pPr>
              <a:spcBef>
                <a:spcPct val="50000"/>
              </a:spcBef>
            </a:pPr>
            <a:r>
              <a:rPr lang="en-US" sz="3200" b="1">
                <a:latin typeface="Arial" charset="0"/>
              </a:rPr>
              <a:t>What is policy?</a:t>
            </a:r>
          </a:p>
          <a:p>
            <a:pPr>
              <a:spcBef>
                <a:spcPct val="50000"/>
              </a:spcBef>
            </a:pPr>
            <a:r>
              <a:rPr lang="en-US" sz="3200" b="1">
                <a:latin typeface="Arial" charset="0"/>
              </a:rPr>
              <a:t>What is rural?</a:t>
            </a:r>
          </a:p>
          <a:p>
            <a:pPr>
              <a:spcBef>
                <a:spcPct val="50000"/>
              </a:spcBef>
            </a:pPr>
            <a:r>
              <a:rPr lang="en-US" sz="3200" b="1">
                <a:latin typeface="Arial" charset="0"/>
              </a:rPr>
              <a:t>What is rural policy?</a:t>
            </a:r>
          </a:p>
          <a:p>
            <a:pPr>
              <a:spcBef>
                <a:spcPct val="50000"/>
              </a:spcBef>
            </a:pPr>
            <a:endParaRPr lang="en-US" sz="1200" b="1">
              <a:latin typeface="Arial" charset="0"/>
            </a:endParaRPr>
          </a:p>
        </p:txBody>
      </p:sp>
      <p:sp>
        <p:nvSpPr>
          <p:cNvPr id="16387"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5" end="5"/>
                                            </p:txEl>
                                          </p:spTgt>
                                        </p:tgtEl>
                                        <p:attrNameLst>
                                          <p:attrName>style.visibility</p:attrName>
                                        </p:attrNameLst>
                                      </p:cBhvr>
                                      <p:to>
                                        <p:strVal val="visible"/>
                                      </p:to>
                                    </p:set>
                                    <p:animEffect transition="in" filter="fade">
                                      <p:cBhvr>
                                        <p:cTn id="7" dur="1000"/>
                                        <p:tgtEl>
                                          <p:spTgt spid="21506">
                                            <p:txEl>
                                              <p:pRg st="5" end="5"/>
                                            </p:txEl>
                                          </p:spTgt>
                                        </p:tgtEl>
                                      </p:cBhvr>
                                    </p:animEffect>
                                    <p:anim calcmode="lin" valueType="num">
                                      <p:cBhvr>
                                        <p:cTn id="8" dur="10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3" name="Text Box 3"/>
          <p:cNvSpPr txBox="1">
            <a:spLocks noChangeArrowheads="1"/>
          </p:cNvSpPr>
          <p:nvPr/>
        </p:nvSpPr>
        <p:spPr bwMode="auto">
          <a:xfrm>
            <a:off x="30163" y="763588"/>
            <a:ext cx="9144000" cy="5940425"/>
          </a:xfrm>
          <a:prstGeom prst="rect">
            <a:avLst/>
          </a:prstGeom>
          <a:noFill/>
          <a:ln w="9525">
            <a:noFill/>
            <a:miter lim="800000"/>
            <a:headEnd/>
            <a:tailEnd/>
          </a:ln>
          <a:effectLst/>
        </p:spPr>
        <p:txBody>
          <a:bodyPr>
            <a:spAutoFit/>
          </a:bodyPr>
          <a:lstStyle/>
          <a:p>
            <a:pPr>
              <a:spcBef>
                <a:spcPct val="50000"/>
              </a:spcBef>
            </a:pPr>
            <a:r>
              <a:rPr lang="en-US" sz="3600" b="1">
                <a:latin typeface="Arial" charset="0"/>
              </a:rPr>
              <a:t>What is rural?</a:t>
            </a:r>
          </a:p>
          <a:p>
            <a:pPr lvl="1">
              <a:spcBef>
                <a:spcPct val="50000"/>
              </a:spcBef>
              <a:buFontTx/>
              <a:buChar char="•"/>
            </a:pPr>
            <a:r>
              <a:rPr lang="en-US" sz="3600" b="1">
                <a:latin typeface="Arial" charset="0"/>
              </a:rPr>
              <a:t>  </a:t>
            </a:r>
            <a:r>
              <a:rPr lang="en-US" sz="3600" b="1">
                <a:latin typeface="Arial" charset="0"/>
                <a:cs typeface="Arial" charset="0"/>
              </a:rPr>
              <a:t>Density and distance to density</a:t>
            </a:r>
            <a:endParaRPr lang="en-US" b="1">
              <a:latin typeface="Arial" charset="0"/>
              <a:cs typeface="Arial" charset="0"/>
            </a:endParaRPr>
          </a:p>
          <a:p>
            <a:pPr lvl="1">
              <a:spcBef>
                <a:spcPct val="50000"/>
              </a:spcBef>
              <a:buFontTx/>
              <a:buChar char="•"/>
            </a:pPr>
            <a:r>
              <a:rPr lang="en-US" b="1">
                <a:latin typeface="Arial" charset="0"/>
                <a:cs typeface="Arial" charset="0"/>
              </a:rPr>
              <a:t> </a:t>
            </a:r>
            <a:r>
              <a:rPr lang="en-CA" b="1">
                <a:latin typeface="Arial" charset="0"/>
                <a:cs typeface="Arial" charset="0"/>
              </a:rPr>
              <a:t>Rural policy, by definition of “rural”, means that rural policy deals with “low population density” and / or “long distance to population density.”</a:t>
            </a:r>
          </a:p>
          <a:p>
            <a:pPr lvl="1">
              <a:spcBef>
                <a:spcPct val="50000"/>
              </a:spcBef>
              <a:buFontTx/>
              <a:buChar char="•"/>
            </a:pPr>
            <a:r>
              <a:rPr lang="en-CA" b="1">
                <a:latin typeface="Arial" charset="0"/>
                <a:cs typeface="Arial" charset="0"/>
              </a:rPr>
              <a:t> </a:t>
            </a:r>
            <a:r>
              <a:rPr lang="en-US" b="1">
                <a:latin typeface="Arial" charset="0"/>
                <a:cs typeface="Arial" charset="0"/>
              </a:rPr>
              <a:t>Therefore, I would argue, analysts studying rural want to learn about role of:</a:t>
            </a:r>
          </a:p>
          <a:p>
            <a:pPr marL="1143000" lvl="2" indent="-228600">
              <a:spcBef>
                <a:spcPct val="50000"/>
              </a:spcBef>
              <a:buFontTx/>
              <a:buChar char="•"/>
            </a:pPr>
            <a:r>
              <a:rPr lang="en-US" b="1">
                <a:latin typeface="Arial" charset="0"/>
                <a:cs typeface="Arial" charset="0"/>
              </a:rPr>
              <a:t> the </a:t>
            </a:r>
            <a:r>
              <a:rPr lang="en-US" b="1">
                <a:solidFill>
                  <a:srgbClr val="FF3300"/>
                </a:solidFill>
                <a:latin typeface="Arial" charset="0"/>
                <a:cs typeface="Arial" charset="0"/>
              </a:rPr>
              <a:t>price of distance</a:t>
            </a:r>
            <a:r>
              <a:rPr lang="en-US" b="1">
                <a:latin typeface="Arial" charset="0"/>
                <a:cs typeface="Arial" charset="0"/>
              </a:rPr>
              <a:t>; and the role of </a:t>
            </a:r>
          </a:p>
          <a:p>
            <a:pPr marL="1143000" lvl="2" indent="-228600">
              <a:spcBef>
                <a:spcPct val="50000"/>
              </a:spcBef>
              <a:buFontTx/>
              <a:buChar char="•"/>
            </a:pPr>
            <a:r>
              <a:rPr lang="en-US" b="1">
                <a:latin typeface="Arial" charset="0"/>
                <a:cs typeface="Arial" charset="0"/>
              </a:rPr>
              <a:t> the </a:t>
            </a:r>
            <a:r>
              <a:rPr lang="en-US" b="1">
                <a:solidFill>
                  <a:srgbClr val="FF3300"/>
                </a:solidFill>
                <a:latin typeface="Arial" charset="0"/>
                <a:cs typeface="Arial" charset="0"/>
              </a:rPr>
              <a:t>price of population density </a:t>
            </a:r>
            <a:r>
              <a:rPr lang="en-US" sz="1800" b="1">
                <a:latin typeface="Arial" charset="0"/>
                <a:cs typeface="Arial" charset="0"/>
              </a:rPr>
              <a:t>(i.e., the costs of the lack of agglomeration economies)</a:t>
            </a:r>
          </a:p>
          <a:p>
            <a:pPr marL="1600200" lvl="3" indent="-228600">
              <a:spcBef>
                <a:spcPct val="50000"/>
              </a:spcBef>
              <a:buFontTx/>
              <a:buChar char="•"/>
            </a:pPr>
            <a:r>
              <a:rPr lang="en-US" sz="1600" b="1">
                <a:latin typeface="Arial" charset="0"/>
                <a:cs typeface="Arial" charset="0"/>
              </a:rPr>
              <a:t>Adam Smith (1776) – entrepreneurs preferred to start their business in the high rent / high wage location of London rather than the low rent / low wage location of northern Scotland</a:t>
            </a:r>
          </a:p>
        </p:txBody>
      </p:sp>
      <p:sp>
        <p:nvSpPr>
          <p:cNvPr id="17411"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797123">
                                            <p:txEl>
                                              <p:pRg st="2" end="2"/>
                                            </p:txEl>
                                          </p:spTgt>
                                        </p:tgtEl>
                                        <p:attrNameLst>
                                          <p:attrName>style.visibility</p:attrName>
                                        </p:attrNameLst>
                                      </p:cBhvr>
                                      <p:to>
                                        <p:strVal val="visible"/>
                                      </p:to>
                                    </p:set>
                                    <p:animEffect transition="in" filter="fade">
                                      <p:cBhvr>
                                        <p:cTn id="7" dur="1000"/>
                                        <p:tgtEl>
                                          <p:spTgt spid="1797123">
                                            <p:txEl>
                                              <p:pRg st="2" end="2"/>
                                            </p:txEl>
                                          </p:spTgt>
                                        </p:tgtEl>
                                      </p:cBhvr>
                                    </p:animEffect>
                                    <p:anim calcmode="lin" valueType="num">
                                      <p:cBhvr>
                                        <p:cTn id="8" dur="1000" fill="hold"/>
                                        <p:tgtEl>
                                          <p:spTgt spid="179712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797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797123">
                                            <p:txEl>
                                              <p:pRg st="3" end="3"/>
                                            </p:txEl>
                                          </p:spTgt>
                                        </p:tgtEl>
                                        <p:attrNameLst>
                                          <p:attrName>style.visibility</p:attrName>
                                        </p:attrNameLst>
                                      </p:cBhvr>
                                      <p:to>
                                        <p:strVal val="visible"/>
                                      </p:to>
                                    </p:set>
                                    <p:animEffect transition="in" filter="fade">
                                      <p:cBhvr>
                                        <p:cTn id="14" dur="1000"/>
                                        <p:tgtEl>
                                          <p:spTgt spid="1797123">
                                            <p:txEl>
                                              <p:pRg st="3" end="3"/>
                                            </p:txEl>
                                          </p:spTgt>
                                        </p:tgtEl>
                                      </p:cBhvr>
                                    </p:animEffect>
                                    <p:anim calcmode="lin" valueType="num">
                                      <p:cBhvr>
                                        <p:cTn id="15" dur="1000" fill="hold"/>
                                        <p:tgtEl>
                                          <p:spTgt spid="179712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797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797123">
                                            <p:txEl>
                                              <p:pRg st="4" end="4"/>
                                            </p:txEl>
                                          </p:spTgt>
                                        </p:tgtEl>
                                        <p:attrNameLst>
                                          <p:attrName>style.visibility</p:attrName>
                                        </p:attrNameLst>
                                      </p:cBhvr>
                                      <p:to>
                                        <p:strVal val="visible"/>
                                      </p:to>
                                    </p:set>
                                    <p:animEffect transition="in" filter="fade">
                                      <p:cBhvr>
                                        <p:cTn id="21" dur="1000"/>
                                        <p:tgtEl>
                                          <p:spTgt spid="1797123">
                                            <p:txEl>
                                              <p:pRg st="4" end="4"/>
                                            </p:txEl>
                                          </p:spTgt>
                                        </p:tgtEl>
                                      </p:cBhvr>
                                    </p:animEffect>
                                    <p:anim calcmode="lin" valueType="num">
                                      <p:cBhvr>
                                        <p:cTn id="22" dur="1000" fill="hold"/>
                                        <p:tgtEl>
                                          <p:spTgt spid="179712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797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797123">
                                            <p:txEl>
                                              <p:pRg st="5" end="5"/>
                                            </p:txEl>
                                          </p:spTgt>
                                        </p:tgtEl>
                                        <p:attrNameLst>
                                          <p:attrName>style.visibility</p:attrName>
                                        </p:attrNameLst>
                                      </p:cBhvr>
                                      <p:to>
                                        <p:strVal val="visible"/>
                                      </p:to>
                                    </p:set>
                                    <p:animEffect transition="in" filter="fade">
                                      <p:cBhvr>
                                        <p:cTn id="28" dur="1000"/>
                                        <p:tgtEl>
                                          <p:spTgt spid="1797123">
                                            <p:txEl>
                                              <p:pRg st="5" end="5"/>
                                            </p:txEl>
                                          </p:spTgt>
                                        </p:tgtEl>
                                      </p:cBhvr>
                                    </p:animEffect>
                                    <p:anim calcmode="lin" valueType="num">
                                      <p:cBhvr>
                                        <p:cTn id="29" dur="1000" fill="hold"/>
                                        <p:tgtEl>
                                          <p:spTgt spid="179712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797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797123">
                                            <p:txEl>
                                              <p:pRg st="6" end="6"/>
                                            </p:txEl>
                                          </p:spTgt>
                                        </p:tgtEl>
                                        <p:attrNameLst>
                                          <p:attrName>style.visibility</p:attrName>
                                        </p:attrNameLst>
                                      </p:cBhvr>
                                      <p:to>
                                        <p:strVal val="visible"/>
                                      </p:to>
                                    </p:set>
                                    <p:animEffect transition="in" filter="fade">
                                      <p:cBhvr>
                                        <p:cTn id="35" dur="1000"/>
                                        <p:tgtEl>
                                          <p:spTgt spid="1797123">
                                            <p:txEl>
                                              <p:pRg st="6" end="6"/>
                                            </p:txEl>
                                          </p:spTgt>
                                        </p:tgtEl>
                                      </p:cBhvr>
                                    </p:animEffect>
                                    <p:anim calcmode="lin" valueType="num">
                                      <p:cBhvr>
                                        <p:cTn id="36" dur="1000" fill="hold"/>
                                        <p:tgtEl>
                                          <p:spTgt spid="179712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797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3" name="Text Box 3"/>
          <p:cNvSpPr txBox="1">
            <a:spLocks noChangeArrowheads="1"/>
          </p:cNvSpPr>
          <p:nvPr/>
        </p:nvSpPr>
        <p:spPr bwMode="auto">
          <a:xfrm>
            <a:off x="0" y="646113"/>
            <a:ext cx="9144000" cy="4602162"/>
          </a:xfrm>
          <a:prstGeom prst="rect">
            <a:avLst/>
          </a:prstGeom>
          <a:noFill/>
          <a:ln w="9525">
            <a:noFill/>
            <a:miter lim="800000"/>
            <a:headEnd/>
            <a:tailEnd/>
          </a:ln>
          <a:effectLst/>
        </p:spPr>
        <p:txBody>
          <a:bodyPr>
            <a:spAutoFit/>
          </a:bodyPr>
          <a:lstStyle/>
          <a:p>
            <a:pPr>
              <a:spcBef>
                <a:spcPct val="50000"/>
              </a:spcBef>
            </a:pPr>
            <a:r>
              <a:rPr lang="en-US" sz="2800">
                <a:latin typeface="Arial" charset="0"/>
              </a:rPr>
              <a:t>	</a:t>
            </a:r>
            <a:r>
              <a:rPr lang="en-US" sz="3200" b="1">
                <a:latin typeface="Arial" charset="0"/>
              </a:rPr>
              <a:t>So, what is (rural) development?</a:t>
            </a:r>
          </a:p>
          <a:p>
            <a:pPr>
              <a:spcBef>
                <a:spcPct val="50000"/>
              </a:spcBef>
              <a:buFont typeface="Wingdings" pitchFamily="2" charset="2"/>
              <a:buChar char="è"/>
            </a:pPr>
            <a:r>
              <a:rPr lang="en-US" sz="2800">
                <a:latin typeface="Arial" charset="0"/>
                <a:sym typeface="Wingdings" pitchFamily="2" charset="2"/>
              </a:rPr>
              <a:t>If (rural) development is </a:t>
            </a:r>
            <a:r>
              <a:rPr lang="en-US" sz="2800" b="1">
                <a:latin typeface="Arial" charset="0"/>
                <a:sym typeface="Wingdings" pitchFamily="2" charset="2"/>
              </a:rPr>
              <a:t>“new ideas” </a:t>
            </a:r>
            <a:r>
              <a:rPr lang="en-US" sz="2800">
                <a:latin typeface="Arial" charset="0"/>
                <a:sym typeface="Wingdings" pitchFamily="2" charset="2"/>
              </a:rPr>
              <a:t>in rural areas</a:t>
            </a:r>
          </a:p>
          <a:p>
            <a:pPr>
              <a:spcBef>
                <a:spcPct val="50000"/>
              </a:spcBef>
              <a:buFont typeface="Wingdings" pitchFamily="2" charset="2"/>
              <a:buChar char="è"/>
            </a:pPr>
            <a:r>
              <a:rPr lang="en-US" sz="2800">
                <a:latin typeface="Arial" charset="0"/>
                <a:sym typeface="Wingdings" pitchFamily="2" charset="2"/>
              </a:rPr>
              <a:t>I would invest in</a:t>
            </a:r>
          </a:p>
          <a:p>
            <a:pPr marL="742950" lvl="1" indent="-285750">
              <a:spcBef>
                <a:spcPct val="50000"/>
              </a:spcBef>
              <a:buFont typeface="Wingdings" pitchFamily="2" charset="2"/>
              <a:buChar char="è"/>
            </a:pPr>
            <a:r>
              <a:rPr lang="en-US">
                <a:latin typeface="Arial" charset="0"/>
                <a:sym typeface="Wingdings" pitchFamily="2" charset="2"/>
              </a:rPr>
              <a:t> </a:t>
            </a:r>
            <a:r>
              <a:rPr lang="en-US" b="1">
                <a:solidFill>
                  <a:srgbClr val="FF3300"/>
                </a:solidFill>
                <a:latin typeface="Arial" charset="0"/>
                <a:sym typeface="Wingdings" pitchFamily="2" charset="2"/>
              </a:rPr>
              <a:t>reducing the price of distance </a:t>
            </a:r>
            <a:r>
              <a:rPr lang="en-US">
                <a:latin typeface="Arial" charset="0"/>
                <a:sym typeface="Wingdings" pitchFamily="2" charset="2"/>
              </a:rPr>
              <a:t>and</a:t>
            </a:r>
          </a:p>
          <a:p>
            <a:pPr marL="742950" lvl="1" indent="-285750">
              <a:spcBef>
                <a:spcPct val="50000"/>
              </a:spcBef>
              <a:buFont typeface="Wingdings" pitchFamily="2" charset="2"/>
              <a:buChar char="è"/>
            </a:pPr>
            <a:r>
              <a:rPr lang="en-US">
                <a:latin typeface="Arial" charset="0"/>
                <a:sym typeface="Wingdings" pitchFamily="2" charset="2"/>
              </a:rPr>
              <a:t> </a:t>
            </a:r>
            <a:r>
              <a:rPr lang="en-US" b="1">
                <a:solidFill>
                  <a:srgbClr val="FF3300"/>
                </a:solidFill>
                <a:latin typeface="Arial" charset="0"/>
                <a:sym typeface="Wingdings" pitchFamily="2" charset="2"/>
              </a:rPr>
              <a:t>reducing the price of low agglomeration economies</a:t>
            </a:r>
          </a:p>
          <a:p>
            <a:pPr marL="742950" lvl="1" indent="-285750">
              <a:spcBef>
                <a:spcPct val="50000"/>
              </a:spcBef>
              <a:buFont typeface="Wingdings" pitchFamily="2" charset="2"/>
              <a:buChar char="è"/>
            </a:pPr>
            <a:r>
              <a:rPr lang="en-US" sz="2800">
                <a:latin typeface="Arial" charset="0"/>
                <a:sym typeface="Wingdings" pitchFamily="2" charset="2"/>
              </a:rPr>
              <a:t>to improve the nurture and nutrition of children from minus 9 months to 3 years of 	age</a:t>
            </a:r>
          </a:p>
          <a:p>
            <a:pPr marL="1143000" lvl="2" indent="-228600">
              <a:spcBef>
                <a:spcPct val="50000"/>
              </a:spcBef>
              <a:buFont typeface="Wingdings" pitchFamily="2" charset="2"/>
              <a:buChar char="è"/>
            </a:pPr>
            <a:r>
              <a:rPr lang="en-US" sz="1400">
                <a:latin typeface="Arial" charset="0"/>
                <a:sym typeface="Wingdings" pitchFamily="2" charset="2"/>
              </a:rPr>
              <a:t>(</a:t>
            </a:r>
            <a:r>
              <a:rPr lang="en-US" sz="1400">
                <a:latin typeface="Arial" charset="0"/>
                <a:cs typeface="Arial" charset="0"/>
              </a:rPr>
              <a:t>Nash, J. Madeleine. (1997) “Fertile Minds:  How a Child’s Brain Develops, and 		what it means for child care and education.”</a:t>
            </a:r>
            <a:r>
              <a:rPr lang="en-US" sz="1400" i="1">
                <a:latin typeface="Arial" charset="0"/>
                <a:cs typeface="Arial" charset="0"/>
              </a:rPr>
              <a:t>  </a:t>
            </a:r>
            <a:r>
              <a:rPr lang="en-US" sz="1400" b="1">
                <a:latin typeface="Arial" charset="0"/>
                <a:cs typeface="Arial" charset="0"/>
              </a:rPr>
              <a:t>TIME</a:t>
            </a:r>
            <a:r>
              <a:rPr lang="en-US" sz="1400">
                <a:latin typeface="Arial" charset="0"/>
                <a:cs typeface="Arial" charset="0"/>
              </a:rPr>
              <a:t>, June 9, pp. 47-54.</a:t>
            </a:r>
            <a:r>
              <a:rPr lang="en-US" sz="1400">
                <a:latin typeface="Arial" charset="0"/>
                <a:cs typeface="Arial" charset="0"/>
                <a:sym typeface="Wingdings" pitchFamily="2" charset="2"/>
              </a:rPr>
              <a:t>)</a:t>
            </a:r>
            <a:endParaRPr lang="en-US" sz="2000">
              <a:latin typeface="Arial" charset="0"/>
              <a:sym typeface="Wingdings" pitchFamily="2" charset="2"/>
            </a:endParaRPr>
          </a:p>
        </p:txBody>
      </p:sp>
      <p:sp>
        <p:nvSpPr>
          <p:cNvPr id="18435"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786883">
                                            <p:txEl>
                                              <p:pRg st="0" end="0"/>
                                            </p:txEl>
                                          </p:spTgt>
                                        </p:tgtEl>
                                        <p:attrNameLst>
                                          <p:attrName>style.visibility</p:attrName>
                                        </p:attrNameLst>
                                      </p:cBhvr>
                                      <p:to>
                                        <p:strVal val="visible"/>
                                      </p:to>
                                    </p:set>
                                    <p:anim calcmode="lin" valueType="num">
                                      <p:cBhvr>
                                        <p:cTn id="7" dur="1000" fill="hold"/>
                                        <p:tgtEl>
                                          <p:spTgt spid="178688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78688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868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786883">
                                            <p:txEl>
                                              <p:pRg st="1" end="1"/>
                                            </p:txEl>
                                          </p:spTgt>
                                        </p:tgtEl>
                                        <p:attrNameLst>
                                          <p:attrName>style.visibility</p:attrName>
                                        </p:attrNameLst>
                                      </p:cBhvr>
                                      <p:to>
                                        <p:strVal val="visible"/>
                                      </p:to>
                                    </p:set>
                                    <p:anim calcmode="lin" valueType="num">
                                      <p:cBhvr>
                                        <p:cTn id="14" dur="1000" fill="hold"/>
                                        <p:tgtEl>
                                          <p:spTgt spid="178688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78688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78688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1786883">
                                            <p:txEl>
                                              <p:pRg st="2" end="2"/>
                                            </p:txEl>
                                          </p:spTgt>
                                        </p:tgtEl>
                                        <p:attrNameLst>
                                          <p:attrName>style.visibility</p:attrName>
                                        </p:attrNameLst>
                                      </p:cBhvr>
                                      <p:to>
                                        <p:strVal val="visible"/>
                                      </p:to>
                                    </p:set>
                                    <p:anim calcmode="lin" valueType="num">
                                      <p:cBhvr>
                                        <p:cTn id="21" dur="1000" fill="hold"/>
                                        <p:tgtEl>
                                          <p:spTgt spid="178688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178688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8688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1786883">
                                            <p:txEl>
                                              <p:pRg st="3" end="3"/>
                                            </p:txEl>
                                          </p:spTgt>
                                        </p:tgtEl>
                                        <p:attrNameLst>
                                          <p:attrName>style.visibility</p:attrName>
                                        </p:attrNameLst>
                                      </p:cBhvr>
                                      <p:to>
                                        <p:strVal val="visible"/>
                                      </p:to>
                                    </p:set>
                                    <p:anim calcmode="lin" valueType="num">
                                      <p:cBhvr>
                                        <p:cTn id="28" dur="1000" fill="hold"/>
                                        <p:tgtEl>
                                          <p:spTgt spid="178688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178688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78688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1786883">
                                            <p:txEl>
                                              <p:pRg st="4" end="4"/>
                                            </p:txEl>
                                          </p:spTgt>
                                        </p:tgtEl>
                                        <p:attrNameLst>
                                          <p:attrName>style.visibility</p:attrName>
                                        </p:attrNameLst>
                                      </p:cBhvr>
                                      <p:to>
                                        <p:strVal val="visible"/>
                                      </p:to>
                                    </p:set>
                                    <p:anim calcmode="lin" valueType="num">
                                      <p:cBhvr>
                                        <p:cTn id="35" dur="1000" fill="hold"/>
                                        <p:tgtEl>
                                          <p:spTgt spid="1786883">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178688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78688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1786883">
                                            <p:txEl>
                                              <p:pRg st="5" end="5"/>
                                            </p:txEl>
                                          </p:spTgt>
                                        </p:tgtEl>
                                        <p:attrNameLst>
                                          <p:attrName>style.visibility</p:attrName>
                                        </p:attrNameLst>
                                      </p:cBhvr>
                                      <p:to>
                                        <p:strVal val="visible"/>
                                      </p:to>
                                    </p:set>
                                    <p:anim calcmode="lin" valueType="num">
                                      <p:cBhvr>
                                        <p:cTn id="42" dur="1000" fill="hold"/>
                                        <p:tgtEl>
                                          <p:spTgt spid="1786883">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178688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78688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nodeType="clickEffect">
                                  <p:stCondLst>
                                    <p:cond delay="0"/>
                                  </p:stCondLst>
                                  <p:childTnLst>
                                    <p:set>
                                      <p:cBhvr>
                                        <p:cTn id="48" dur="1" fill="hold">
                                          <p:stCondLst>
                                            <p:cond delay="0"/>
                                          </p:stCondLst>
                                        </p:cTn>
                                        <p:tgtEl>
                                          <p:spTgt spid="1786883">
                                            <p:txEl>
                                              <p:pRg st="6" end="6"/>
                                            </p:txEl>
                                          </p:spTgt>
                                        </p:tgtEl>
                                        <p:attrNameLst>
                                          <p:attrName>style.visibility</p:attrName>
                                        </p:attrNameLst>
                                      </p:cBhvr>
                                      <p:to>
                                        <p:strVal val="visible"/>
                                      </p:to>
                                    </p:set>
                                    <p:anim calcmode="lin" valueType="num">
                                      <p:cBhvr>
                                        <p:cTn id="49" dur="1000" fill="hold"/>
                                        <p:tgtEl>
                                          <p:spTgt spid="1786883">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178688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7868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315" name="Text Box 3"/>
          <p:cNvSpPr txBox="1">
            <a:spLocks noChangeArrowheads="1"/>
          </p:cNvSpPr>
          <p:nvPr/>
        </p:nvSpPr>
        <p:spPr bwMode="auto">
          <a:xfrm>
            <a:off x="0" y="631825"/>
            <a:ext cx="9144000" cy="5784850"/>
          </a:xfrm>
          <a:prstGeom prst="rect">
            <a:avLst/>
          </a:prstGeom>
          <a:noFill/>
          <a:ln w="9525">
            <a:noFill/>
            <a:miter lim="800000"/>
            <a:headEnd/>
            <a:tailEnd/>
          </a:ln>
          <a:effectLst/>
        </p:spPr>
        <p:txBody>
          <a:bodyPr>
            <a:spAutoFit/>
          </a:bodyPr>
          <a:lstStyle/>
          <a:p>
            <a:pPr>
              <a:spcBef>
                <a:spcPct val="50000"/>
              </a:spcBef>
            </a:pPr>
            <a:r>
              <a:rPr lang="en-US" sz="2800">
                <a:latin typeface="Arial" charset="0"/>
              </a:rPr>
              <a:t>	</a:t>
            </a:r>
            <a:r>
              <a:rPr lang="en-US" sz="3200" b="1">
                <a:latin typeface="Arial" charset="0"/>
              </a:rPr>
              <a:t>So, what is (rural) development?</a:t>
            </a:r>
          </a:p>
          <a:p>
            <a:pPr>
              <a:spcBef>
                <a:spcPct val="50000"/>
              </a:spcBef>
              <a:buFont typeface="Wingdings" pitchFamily="2" charset="2"/>
              <a:buChar char="è"/>
            </a:pPr>
            <a:r>
              <a:rPr lang="en-US" sz="3200">
                <a:latin typeface="Arial" charset="0"/>
                <a:sym typeface="Wingdings" pitchFamily="2" charset="2"/>
              </a:rPr>
              <a:t> </a:t>
            </a:r>
            <a:r>
              <a:rPr lang="en-US" sz="2800">
                <a:latin typeface="Arial" charset="0"/>
                <a:sym typeface="Wingdings" pitchFamily="2" charset="2"/>
              </a:rPr>
              <a:t>If (rural) development is </a:t>
            </a:r>
            <a:r>
              <a:rPr lang="en-US" sz="2800" b="1">
                <a:latin typeface="Arial" charset="0"/>
                <a:sym typeface="Wingdings" pitchFamily="2" charset="2"/>
              </a:rPr>
              <a:t>“jobs” </a:t>
            </a:r>
            <a:r>
              <a:rPr lang="en-US" sz="2800">
                <a:latin typeface="Arial" charset="0"/>
                <a:sym typeface="Wingdings" pitchFamily="2" charset="2"/>
              </a:rPr>
              <a:t>in rural areas,</a:t>
            </a:r>
          </a:p>
          <a:p>
            <a:pPr>
              <a:spcBef>
                <a:spcPct val="50000"/>
              </a:spcBef>
              <a:buFont typeface="Wingdings" pitchFamily="2" charset="2"/>
              <a:buChar char="è"/>
            </a:pPr>
            <a:r>
              <a:rPr lang="en-US" sz="2800">
                <a:latin typeface="Arial" charset="0"/>
                <a:sym typeface="Wingdings" pitchFamily="2" charset="2"/>
              </a:rPr>
              <a:t>  I would invest in</a:t>
            </a:r>
          </a:p>
          <a:p>
            <a:pPr marL="742950" lvl="1" indent="-285750">
              <a:spcBef>
                <a:spcPct val="50000"/>
              </a:spcBef>
              <a:buFont typeface="Wingdings" pitchFamily="2" charset="2"/>
              <a:buChar char="è"/>
            </a:pPr>
            <a:r>
              <a:rPr lang="en-US">
                <a:latin typeface="Arial" charset="0"/>
                <a:sym typeface="Wingdings" pitchFamily="2" charset="2"/>
              </a:rPr>
              <a:t> </a:t>
            </a:r>
            <a:r>
              <a:rPr lang="en-US" b="1">
                <a:solidFill>
                  <a:srgbClr val="FF3300"/>
                </a:solidFill>
                <a:latin typeface="Arial" charset="0"/>
                <a:sym typeface="Wingdings" pitchFamily="2" charset="2"/>
              </a:rPr>
              <a:t>reducing the price of distance </a:t>
            </a:r>
            <a:r>
              <a:rPr lang="en-US">
                <a:latin typeface="Arial" charset="0"/>
                <a:sym typeface="Wingdings" pitchFamily="2" charset="2"/>
              </a:rPr>
              <a:t>and</a:t>
            </a:r>
          </a:p>
          <a:p>
            <a:pPr marL="742950" lvl="1" indent="-285750">
              <a:spcBef>
                <a:spcPct val="50000"/>
              </a:spcBef>
              <a:buFont typeface="Wingdings" pitchFamily="2" charset="2"/>
              <a:buChar char="è"/>
            </a:pPr>
            <a:r>
              <a:rPr lang="en-US">
                <a:latin typeface="Arial" charset="0"/>
                <a:sym typeface="Wingdings" pitchFamily="2" charset="2"/>
              </a:rPr>
              <a:t> </a:t>
            </a:r>
            <a:r>
              <a:rPr lang="en-US" b="1">
                <a:solidFill>
                  <a:srgbClr val="FF3300"/>
                </a:solidFill>
                <a:latin typeface="Arial" charset="0"/>
                <a:sym typeface="Wingdings" pitchFamily="2" charset="2"/>
              </a:rPr>
              <a:t>reducing the price of low agglomeration economies</a:t>
            </a:r>
          </a:p>
          <a:p>
            <a:pPr>
              <a:spcBef>
                <a:spcPct val="50000"/>
              </a:spcBef>
              <a:buFont typeface="Wingdings" pitchFamily="2" charset="2"/>
              <a:buChar char="è"/>
            </a:pPr>
            <a:r>
              <a:rPr lang="en-US">
                <a:latin typeface="Arial" charset="0"/>
                <a:sym typeface="Wingdings" pitchFamily="2" charset="2"/>
              </a:rPr>
              <a:t> for market research to find niche markets for rural entrepreneurs and entrepreneurial rural communities.</a:t>
            </a:r>
          </a:p>
          <a:p>
            <a:pPr>
              <a:spcBef>
                <a:spcPct val="50000"/>
              </a:spcBef>
              <a:buFont typeface="Wingdings" pitchFamily="2" charset="2"/>
              <a:buChar char="è"/>
            </a:pPr>
            <a:r>
              <a:rPr lang="en-US">
                <a:latin typeface="Arial" charset="0"/>
                <a:sym typeface="Wingdings" pitchFamily="2" charset="2"/>
              </a:rPr>
              <a:t>  </a:t>
            </a:r>
            <a:r>
              <a:rPr lang="en-US" sz="2000">
                <a:latin typeface="Arial" charset="0"/>
                <a:sym typeface="Wingdings" pitchFamily="2" charset="2"/>
              </a:rPr>
              <a:t>Rural has a low population density </a:t>
            </a:r>
            <a:r>
              <a:rPr lang="en-US" sz="1400">
                <a:latin typeface="Arial" charset="0"/>
                <a:sym typeface="Wingdings" pitchFamily="2" charset="2"/>
              </a:rPr>
              <a:t>(by definition -- therefore, rural firms cannot access agglomeration economies -- and agglomeration economies are trump)  </a:t>
            </a:r>
            <a:r>
              <a:rPr lang="en-US" sz="2000">
                <a:latin typeface="Arial" charset="0"/>
                <a:sym typeface="Wingdings" pitchFamily="2" charset="2"/>
              </a:rPr>
              <a:t>and thus rural production must necessarily imply small production runs, likely artisanal goods and services which would likely be targeted at expanding segmenting rich niche markets in metro areas.</a:t>
            </a:r>
          </a:p>
        </p:txBody>
      </p:sp>
      <p:sp>
        <p:nvSpPr>
          <p:cNvPr id="19459"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805315">
                                            <p:txEl>
                                              <p:pRg st="1" end="1"/>
                                            </p:txEl>
                                          </p:spTgt>
                                        </p:tgtEl>
                                        <p:attrNameLst>
                                          <p:attrName>style.visibility</p:attrName>
                                        </p:attrNameLst>
                                      </p:cBhvr>
                                      <p:to>
                                        <p:strVal val="visible"/>
                                      </p:to>
                                    </p:set>
                                    <p:anim calcmode="lin" valueType="num">
                                      <p:cBhvr>
                                        <p:cTn id="7" dur="1000" fill="hold"/>
                                        <p:tgtEl>
                                          <p:spTgt spid="1805315">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80531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05315">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805315">
                                            <p:txEl>
                                              <p:pRg st="2" end="2"/>
                                            </p:txEl>
                                          </p:spTgt>
                                        </p:tgtEl>
                                        <p:attrNameLst>
                                          <p:attrName>style.visibility</p:attrName>
                                        </p:attrNameLst>
                                      </p:cBhvr>
                                      <p:to>
                                        <p:strVal val="visible"/>
                                      </p:to>
                                    </p:set>
                                    <p:anim calcmode="lin" valueType="num">
                                      <p:cBhvr>
                                        <p:cTn id="14" dur="1000" fill="hold"/>
                                        <p:tgtEl>
                                          <p:spTgt spid="1805315">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180531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0531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1805315">
                                            <p:txEl>
                                              <p:pRg st="3" end="3"/>
                                            </p:txEl>
                                          </p:spTgt>
                                        </p:tgtEl>
                                        <p:attrNameLst>
                                          <p:attrName>style.visibility</p:attrName>
                                        </p:attrNameLst>
                                      </p:cBhvr>
                                      <p:to>
                                        <p:strVal val="visible"/>
                                      </p:to>
                                    </p:set>
                                    <p:anim calcmode="lin" valueType="num">
                                      <p:cBhvr>
                                        <p:cTn id="21" dur="1000" fill="hold"/>
                                        <p:tgtEl>
                                          <p:spTgt spid="1805315">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180531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80531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1805315">
                                            <p:txEl>
                                              <p:pRg st="4" end="4"/>
                                            </p:txEl>
                                          </p:spTgt>
                                        </p:tgtEl>
                                        <p:attrNameLst>
                                          <p:attrName>style.visibility</p:attrName>
                                        </p:attrNameLst>
                                      </p:cBhvr>
                                      <p:to>
                                        <p:strVal val="visible"/>
                                      </p:to>
                                    </p:set>
                                    <p:anim calcmode="lin" valueType="num">
                                      <p:cBhvr>
                                        <p:cTn id="28" dur="1000" fill="hold"/>
                                        <p:tgtEl>
                                          <p:spTgt spid="1805315">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180531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805315">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1805315">
                                            <p:txEl>
                                              <p:pRg st="5" end="5"/>
                                            </p:txEl>
                                          </p:spTgt>
                                        </p:tgtEl>
                                        <p:attrNameLst>
                                          <p:attrName>style.visibility</p:attrName>
                                        </p:attrNameLst>
                                      </p:cBhvr>
                                      <p:to>
                                        <p:strVal val="visible"/>
                                      </p:to>
                                    </p:set>
                                    <p:anim calcmode="lin" valueType="num">
                                      <p:cBhvr>
                                        <p:cTn id="35" dur="1000" fill="hold"/>
                                        <p:tgtEl>
                                          <p:spTgt spid="1805315">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180531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80531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1805315">
                                            <p:txEl>
                                              <p:pRg st="6" end="6"/>
                                            </p:txEl>
                                          </p:spTgt>
                                        </p:tgtEl>
                                        <p:attrNameLst>
                                          <p:attrName>style.visibility</p:attrName>
                                        </p:attrNameLst>
                                      </p:cBhvr>
                                      <p:to>
                                        <p:strVal val="visible"/>
                                      </p:to>
                                    </p:set>
                                    <p:anim calcmode="lin" valueType="num">
                                      <p:cBhvr>
                                        <p:cTn id="42" dur="1000" fill="hold"/>
                                        <p:tgtEl>
                                          <p:spTgt spid="1805315">
                                            <p:txEl>
                                              <p:pRg st="6" end="6"/>
                                            </p:txEl>
                                          </p:spTgt>
                                        </p:tgtEl>
                                        <p:attrNameLst>
                                          <p:attrName>ppt_x</p:attrName>
                                        </p:attrNameLst>
                                      </p:cBhvr>
                                      <p:tavLst>
                                        <p:tav tm="0">
                                          <p:val>
                                            <p:strVal val="#ppt_x-.2"/>
                                          </p:val>
                                        </p:tav>
                                        <p:tav tm="100000">
                                          <p:val>
                                            <p:strVal val="#ppt_x"/>
                                          </p:val>
                                        </p:tav>
                                      </p:tavLst>
                                    </p:anim>
                                    <p:anim calcmode="lin" valueType="num">
                                      <p:cBhvr>
                                        <p:cTn id="43" dur="1000" fill="hold"/>
                                        <p:tgtEl>
                                          <p:spTgt spid="180531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805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267" name="Text Box 3"/>
          <p:cNvSpPr txBox="1">
            <a:spLocks noChangeArrowheads="1"/>
          </p:cNvSpPr>
          <p:nvPr/>
        </p:nvSpPr>
        <p:spPr bwMode="auto">
          <a:xfrm>
            <a:off x="0" y="615950"/>
            <a:ext cx="9144000" cy="5632450"/>
          </a:xfrm>
          <a:prstGeom prst="rect">
            <a:avLst/>
          </a:prstGeom>
          <a:noFill/>
          <a:ln w="9525">
            <a:noFill/>
            <a:miter lim="800000"/>
            <a:headEnd/>
            <a:tailEnd/>
          </a:ln>
          <a:effectLst/>
        </p:spPr>
        <p:txBody>
          <a:bodyPr>
            <a:spAutoFit/>
          </a:bodyPr>
          <a:lstStyle/>
          <a:p>
            <a:pPr>
              <a:spcBef>
                <a:spcPct val="50000"/>
              </a:spcBef>
            </a:pPr>
            <a:r>
              <a:rPr lang="en-US" sz="2800">
                <a:latin typeface="Arial" charset="0"/>
              </a:rPr>
              <a:t>	</a:t>
            </a:r>
            <a:r>
              <a:rPr lang="en-US" sz="3200" b="1">
                <a:latin typeface="Arial" charset="0"/>
              </a:rPr>
              <a:t>So, what is (rural) development?</a:t>
            </a:r>
          </a:p>
          <a:p>
            <a:pPr>
              <a:spcBef>
                <a:spcPct val="50000"/>
              </a:spcBef>
              <a:buFont typeface="Wingdings" pitchFamily="2" charset="2"/>
              <a:buChar char="è"/>
            </a:pPr>
            <a:r>
              <a:rPr lang="en-US" sz="2800">
                <a:latin typeface="Arial" charset="0"/>
                <a:sym typeface="Wingdings" pitchFamily="2" charset="2"/>
              </a:rPr>
              <a:t> If (rural) development is </a:t>
            </a:r>
            <a:r>
              <a:rPr lang="en-US" sz="2800" b="1">
                <a:latin typeface="Arial" charset="0"/>
                <a:sym typeface="Wingdings" pitchFamily="2" charset="2"/>
              </a:rPr>
              <a:t>“helping (rural) people help themselves”</a:t>
            </a:r>
            <a:r>
              <a:rPr lang="en-US" sz="2800">
                <a:latin typeface="Arial" charset="0"/>
                <a:sym typeface="Wingdings" pitchFamily="2" charset="2"/>
              </a:rPr>
              <a:t>,</a:t>
            </a:r>
          </a:p>
          <a:p>
            <a:pPr>
              <a:spcBef>
                <a:spcPct val="50000"/>
              </a:spcBef>
              <a:buFont typeface="Wingdings" pitchFamily="2" charset="2"/>
              <a:buChar char="è"/>
            </a:pPr>
            <a:r>
              <a:rPr lang="en-US" sz="2800">
                <a:latin typeface="Arial" charset="0"/>
                <a:sym typeface="Wingdings" pitchFamily="2" charset="2"/>
              </a:rPr>
              <a:t> I would invest in</a:t>
            </a:r>
          </a:p>
          <a:p>
            <a:pPr marL="742950" lvl="1" indent="-285750">
              <a:spcBef>
                <a:spcPct val="50000"/>
              </a:spcBef>
              <a:buFont typeface="Wingdings" pitchFamily="2" charset="2"/>
              <a:buChar char="è"/>
            </a:pPr>
            <a:r>
              <a:rPr lang="en-US" b="1">
                <a:solidFill>
                  <a:srgbClr val="FF3300"/>
                </a:solidFill>
                <a:latin typeface="Arial" charset="0"/>
                <a:sym typeface="Wingdings" pitchFamily="2" charset="2"/>
              </a:rPr>
              <a:t> reducing the price of distance </a:t>
            </a:r>
            <a:r>
              <a:rPr lang="en-US">
                <a:latin typeface="Arial" charset="0"/>
                <a:sym typeface="Wingdings" pitchFamily="2" charset="2"/>
              </a:rPr>
              <a:t>and</a:t>
            </a:r>
          </a:p>
          <a:p>
            <a:pPr marL="742950" lvl="1" indent="-285750">
              <a:spcBef>
                <a:spcPct val="50000"/>
              </a:spcBef>
              <a:buFont typeface="Wingdings" pitchFamily="2" charset="2"/>
              <a:buChar char="è"/>
            </a:pPr>
            <a:r>
              <a:rPr lang="en-US">
                <a:latin typeface="Arial" charset="0"/>
                <a:sym typeface="Wingdings" pitchFamily="2" charset="2"/>
              </a:rPr>
              <a:t> </a:t>
            </a:r>
            <a:r>
              <a:rPr lang="en-US" b="1">
                <a:solidFill>
                  <a:srgbClr val="FF3300"/>
                </a:solidFill>
                <a:latin typeface="Arial" charset="0"/>
                <a:sym typeface="Wingdings" pitchFamily="2" charset="2"/>
              </a:rPr>
              <a:t>reducing the price of low agglomeration economies</a:t>
            </a:r>
          </a:p>
          <a:p>
            <a:pPr marL="742950" lvl="1" indent="-285750">
              <a:spcBef>
                <a:spcPct val="50000"/>
              </a:spcBef>
              <a:buFont typeface="Wingdings" pitchFamily="2" charset="2"/>
              <a:buChar char="è"/>
            </a:pPr>
            <a:r>
              <a:rPr lang="en-US">
                <a:latin typeface="Arial" charset="0"/>
                <a:sym typeface="Wingdings" pitchFamily="2" charset="2"/>
              </a:rPr>
              <a:t>to build the capacity of community members to bring the community to a consensus on development objectives, trajectories, options, decisions and the implementation of the decisions.</a:t>
            </a:r>
          </a:p>
          <a:p>
            <a:pPr>
              <a:spcBef>
                <a:spcPct val="50000"/>
              </a:spcBef>
              <a:buFont typeface="Wingdings" pitchFamily="2" charset="2"/>
              <a:buChar char="è"/>
            </a:pPr>
            <a:r>
              <a:rPr lang="en-US">
                <a:latin typeface="Arial" charset="0"/>
                <a:sym typeface="Wingdings" pitchFamily="2" charset="2"/>
              </a:rPr>
              <a:t> Community Futures</a:t>
            </a:r>
          </a:p>
        </p:txBody>
      </p:sp>
      <p:sp>
        <p:nvSpPr>
          <p:cNvPr id="20483"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803267">
                                            <p:txEl>
                                              <p:pRg st="1" end="1"/>
                                            </p:txEl>
                                          </p:spTgt>
                                        </p:tgtEl>
                                        <p:attrNameLst>
                                          <p:attrName>style.visibility</p:attrName>
                                        </p:attrNameLst>
                                      </p:cBhvr>
                                      <p:to>
                                        <p:strVal val="visible"/>
                                      </p:to>
                                    </p:set>
                                    <p:anim calcmode="lin" valueType="num">
                                      <p:cBhvr>
                                        <p:cTn id="7" dur="1000" fill="hold"/>
                                        <p:tgtEl>
                                          <p:spTgt spid="1803267">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80326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03267">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803267">
                                            <p:txEl>
                                              <p:pRg st="2" end="2"/>
                                            </p:txEl>
                                          </p:spTgt>
                                        </p:tgtEl>
                                        <p:attrNameLst>
                                          <p:attrName>style.visibility</p:attrName>
                                        </p:attrNameLst>
                                      </p:cBhvr>
                                      <p:to>
                                        <p:strVal val="visible"/>
                                      </p:to>
                                    </p:set>
                                    <p:anim calcmode="lin" valueType="num">
                                      <p:cBhvr>
                                        <p:cTn id="14" dur="1000" fill="hold"/>
                                        <p:tgtEl>
                                          <p:spTgt spid="1803267">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180326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0326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1803267">
                                            <p:txEl>
                                              <p:pRg st="3" end="3"/>
                                            </p:txEl>
                                          </p:spTgt>
                                        </p:tgtEl>
                                        <p:attrNameLst>
                                          <p:attrName>style.visibility</p:attrName>
                                        </p:attrNameLst>
                                      </p:cBhvr>
                                      <p:to>
                                        <p:strVal val="visible"/>
                                      </p:to>
                                    </p:set>
                                    <p:anim calcmode="lin" valueType="num">
                                      <p:cBhvr>
                                        <p:cTn id="21" dur="1000" fill="hold"/>
                                        <p:tgtEl>
                                          <p:spTgt spid="1803267">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180326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80326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1803267">
                                            <p:txEl>
                                              <p:pRg st="4" end="4"/>
                                            </p:txEl>
                                          </p:spTgt>
                                        </p:tgtEl>
                                        <p:attrNameLst>
                                          <p:attrName>style.visibility</p:attrName>
                                        </p:attrNameLst>
                                      </p:cBhvr>
                                      <p:to>
                                        <p:strVal val="visible"/>
                                      </p:to>
                                    </p:set>
                                    <p:anim calcmode="lin" valueType="num">
                                      <p:cBhvr>
                                        <p:cTn id="28" dur="1000" fill="hold"/>
                                        <p:tgtEl>
                                          <p:spTgt spid="1803267">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180326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80326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1803267">
                                            <p:txEl>
                                              <p:pRg st="5" end="5"/>
                                            </p:txEl>
                                          </p:spTgt>
                                        </p:tgtEl>
                                        <p:attrNameLst>
                                          <p:attrName>style.visibility</p:attrName>
                                        </p:attrNameLst>
                                      </p:cBhvr>
                                      <p:to>
                                        <p:strVal val="visible"/>
                                      </p:to>
                                    </p:set>
                                    <p:anim calcmode="lin" valueType="num">
                                      <p:cBhvr>
                                        <p:cTn id="35" dur="1000" fill="hold"/>
                                        <p:tgtEl>
                                          <p:spTgt spid="1803267">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180326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80326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1803267">
                                            <p:txEl>
                                              <p:pRg st="6" end="6"/>
                                            </p:txEl>
                                          </p:spTgt>
                                        </p:tgtEl>
                                        <p:attrNameLst>
                                          <p:attrName>style.visibility</p:attrName>
                                        </p:attrNameLst>
                                      </p:cBhvr>
                                      <p:to>
                                        <p:strVal val="visible"/>
                                      </p:to>
                                    </p:set>
                                    <p:anim calcmode="lin" valueType="num">
                                      <p:cBhvr>
                                        <p:cTn id="42" dur="1000" fill="hold"/>
                                        <p:tgtEl>
                                          <p:spTgt spid="1803267">
                                            <p:txEl>
                                              <p:pRg st="6" end="6"/>
                                            </p:txEl>
                                          </p:spTgt>
                                        </p:tgtEl>
                                        <p:attrNameLst>
                                          <p:attrName>ppt_x</p:attrName>
                                        </p:attrNameLst>
                                      </p:cBhvr>
                                      <p:tavLst>
                                        <p:tav tm="0">
                                          <p:val>
                                            <p:strVal val="#ppt_x-.2"/>
                                          </p:val>
                                        </p:tav>
                                        <p:tav tm="100000">
                                          <p:val>
                                            <p:strVal val="#ppt_x"/>
                                          </p:val>
                                        </p:tav>
                                      </p:tavLst>
                                    </p:anim>
                                    <p:anim calcmode="lin" valueType="num">
                                      <p:cBhvr>
                                        <p:cTn id="43" dur="1000" fill="hold"/>
                                        <p:tgtEl>
                                          <p:spTgt spid="180326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803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0" y="762000"/>
            <a:ext cx="9144000" cy="6094413"/>
          </a:xfrm>
          <a:prstGeom prst="rect">
            <a:avLst/>
          </a:prstGeom>
          <a:noFill/>
          <a:ln w="9525">
            <a:noFill/>
            <a:miter lim="800000"/>
            <a:headEnd/>
            <a:tailEnd/>
          </a:ln>
          <a:effectLst/>
        </p:spPr>
        <p:txBody>
          <a:bodyPr>
            <a:spAutoFit/>
          </a:bodyPr>
          <a:lstStyle/>
          <a:p>
            <a:pPr algn="ctr">
              <a:spcBef>
                <a:spcPct val="50000"/>
              </a:spcBef>
            </a:pPr>
            <a:r>
              <a:rPr lang="en-US" sz="3600" b="1">
                <a:latin typeface="Arial" charset="0"/>
              </a:rPr>
              <a:t>Outline</a:t>
            </a:r>
          </a:p>
          <a:p>
            <a:pPr>
              <a:spcBef>
                <a:spcPct val="50000"/>
              </a:spcBef>
            </a:pPr>
            <a:r>
              <a:rPr lang="en-US" sz="3200" b="1">
                <a:latin typeface="Arial" charset="0"/>
              </a:rPr>
              <a:t>Introduction</a:t>
            </a:r>
          </a:p>
          <a:p>
            <a:pPr>
              <a:spcBef>
                <a:spcPct val="50000"/>
              </a:spcBef>
            </a:pPr>
            <a:r>
              <a:rPr lang="en-US" sz="3200" b="1">
                <a:latin typeface="Arial" charset="0"/>
              </a:rPr>
              <a:t>Context</a:t>
            </a:r>
          </a:p>
          <a:p>
            <a:pPr>
              <a:spcBef>
                <a:spcPct val="50000"/>
              </a:spcBef>
            </a:pPr>
            <a:r>
              <a:rPr lang="en-US" sz="3200" b="1">
                <a:latin typeface="Arial" charset="0"/>
              </a:rPr>
              <a:t>What is policy?</a:t>
            </a:r>
          </a:p>
          <a:p>
            <a:pPr>
              <a:spcBef>
                <a:spcPct val="50000"/>
              </a:spcBef>
            </a:pPr>
            <a:r>
              <a:rPr lang="en-US" sz="3200" b="1">
                <a:latin typeface="Arial" charset="0"/>
              </a:rPr>
              <a:t>What is rural?</a:t>
            </a:r>
          </a:p>
          <a:p>
            <a:pPr>
              <a:spcBef>
                <a:spcPct val="50000"/>
              </a:spcBef>
            </a:pPr>
            <a:r>
              <a:rPr lang="en-US" sz="3200" b="1">
                <a:latin typeface="Arial" charset="0"/>
              </a:rPr>
              <a:t>What is rural policy?</a:t>
            </a:r>
          </a:p>
          <a:p>
            <a:pPr>
              <a:spcBef>
                <a:spcPct val="50000"/>
              </a:spcBef>
            </a:pPr>
            <a:r>
              <a:rPr lang="en-US" sz="3200" b="1">
                <a:latin typeface="Arial" charset="0"/>
              </a:rPr>
              <a:t>Rural Manitoba</a:t>
            </a:r>
          </a:p>
          <a:p>
            <a:pPr>
              <a:spcBef>
                <a:spcPct val="50000"/>
              </a:spcBef>
            </a:pPr>
            <a:r>
              <a:rPr lang="en-US" sz="3200" b="1">
                <a:latin typeface="Arial" charset="0"/>
              </a:rPr>
              <a:t>Summary</a:t>
            </a:r>
          </a:p>
          <a:p>
            <a:pPr>
              <a:spcBef>
                <a:spcPct val="50000"/>
              </a:spcBef>
            </a:pPr>
            <a:endParaRPr lang="en-US" sz="1200" b="1">
              <a:latin typeface="Arial" charset="0"/>
            </a:endParaRPr>
          </a:p>
        </p:txBody>
      </p:sp>
      <p:sp>
        <p:nvSpPr>
          <p:cNvPr id="3075"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animEffect transition="in" filter="fade">
                                      <p:cBhvr>
                                        <p:cTn id="7" dur="1000"/>
                                        <p:tgtEl>
                                          <p:spTgt spid="21506">
                                            <p:txEl>
                                              <p:pRg st="1" end="1"/>
                                            </p:txEl>
                                          </p:spTgt>
                                        </p:tgtEl>
                                      </p:cBhvr>
                                    </p:animEffect>
                                    <p:anim calcmode="lin" valueType="num">
                                      <p:cBhvr>
                                        <p:cTn id="8" dur="10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1506">
                                            <p:txEl>
                                              <p:pRg st="2" end="2"/>
                                            </p:txEl>
                                          </p:spTgt>
                                        </p:tgtEl>
                                        <p:attrNameLst>
                                          <p:attrName>style.visibility</p:attrName>
                                        </p:attrNameLst>
                                      </p:cBhvr>
                                      <p:to>
                                        <p:strVal val="visible"/>
                                      </p:to>
                                    </p:set>
                                    <p:animEffect transition="in" filter="fade">
                                      <p:cBhvr>
                                        <p:cTn id="14" dur="1000"/>
                                        <p:tgtEl>
                                          <p:spTgt spid="21506">
                                            <p:txEl>
                                              <p:pRg st="2" end="2"/>
                                            </p:txEl>
                                          </p:spTgt>
                                        </p:tgtEl>
                                      </p:cBhvr>
                                    </p:animEffect>
                                    <p:anim calcmode="lin" valueType="num">
                                      <p:cBhvr>
                                        <p:cTn id="15"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5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1506">
                                            <p:txEl>
                                              <p:pRg st="3" end="3"/>
                                            </p:txEl>
                                          </p:spTgt>
                                        </p:tgtEl>
                                        <p:attrNameLst>
                                          <p:attrName>style.visibility</p:attrName>
                                        </p:attrNameLst>
                                      </p:cBhvr>
                                      <p:to>
                                        <p:strVal val="visible"/>
                                      </p:to>
                                    </p:set>
                                    <p:animEffect transition="in" filter="fade">
                                      <p:cBhvr>
                                        <p:cTn id="21" dur="1000"/>
                                        <p:tgtEl>
                                          <p:spTgt spid="21506">
                                            <p:txEl>
                                              <p:pRg st="3" end="3"/>
                                            </p:txEl>
                                          </p:spTgt>
                                        </p:tgtEl>
                                      </p:cBhvr>
                                    </p:animEffect>
                                    <p:anim calcmode="lin" valueType="num">
                                      <p:cBhvr>
                                        <p:cTn id="22" dur="10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15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1506">
                                            <p:txEl>
                                              <p:pRg st="4" end="4"/>
                                            </p:txEl>
                                          </p:spTgt>
                                        </p:tgtEl>
                                        <p:attrNameLst>
                                          <p:attrName>style.visibility</p:attrName>
                                        </p:attrNameLst>
                                      </p:cBhvr>
                                      <p:to>
                                        <p:strVal val="visible"/>
                                      </p:to>
                                    </p:set>
                                    <p:animEffect transition="in" filter="fade">
                                      <p:cBhvr>
                                        <p:cTn id="28" dur="1000"/>
                                        <p:tgtEl>
                                          <p:spTgt spid="21506">
                                            <p:txEl>
                                              <p:pRg st="4" end="4"/>
                                            </p:txEl>
                                          </p:spTgt>
                                        </p:tgtEl>
                                      </p:cBhvr>
                                    </p:animEffect>
                                    <p:anim calcmode="lin" valueType="num">
                                      <p:cBhvr>
                                        <p:cTn id="29" dur="10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150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1506">
                                            <p:txEl>
                                              <p:pRg st="5" end="5"/>
                                            </p:txEl>
                                          </p:spTgt>
                                        </p:tgtEl>
                                        <p:attrNameLst>
                                          <p:attrName>style.visibility</p:attrName>
                                        </p:attrNameLst>
                                      </p:cBhvr>
                                      <p:to>
                                        <p:strVal val="visible"/>
                                      </p:to>
                                    </p:set>
                                    <p:animEffect transition="in" filter="fade">
                                      <p:cBhvr>
                                        <p:cTn id="35" dur="1000"/>
                                        <p:tgtEl>
                                          <p:spTgt spid="21506">
                                            <p:txEl>
                                              <p:pRg st="5" end="5"/>
                                            </p:txEl>
                                          </p:spTgt>
                                        </p:tgtEl>
                                      </p:cBhvr>
                                    </p:animEffect>
                                    <p:anim calcmode="lin" valueType="num">
                                      <p:cBhvr>
                                        <p:cTn id="36" dur="10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150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21506">
                                            <p:txEl>
                                              <p:pRg st="6" end="6"/>
                                            </p:txEl>
                                          </p:spTgt>
                                        </p:tgtEl>
                                        <p:attrNameLst>
                                          <p:attrName>style.visibility</p:attrName>
                                        </p:attrNameLst>
                                      </p:cBhvr>
                                      <p:to>
                                        <p:strVal val="visible"/>
                                      </p:to>
                                    </p:set>
                                    <p:animEffect transition="in" filter="fade">
                                      <p:cBhvr>
                                        <p:cTn id="42" dur="1000"/>
                                        <p:tgtEl>
                                          <p:spTgt spid="21506">
                                            <p:txEl>
                                              <p:pRg st="6" end="6"/>
                                            </p:txEl>
                                          </p:spTgt>
                                        </p:tgtEl>
                                      </p:cBhvr>
                                    </p:animEffect>
                                    <p:anim calcmode="lin" valueType="num">
                                      <p:cBhvr>
                                        <p:cTn id="43" dur="10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150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21506">
                                            <p:txEl>
                                              <p:pRg st="7" end="7"/>
                                            </p:txEl>
                                          </p:spTgt>
                                        </p:tgtEl>
                                        <p:attrNameLst>
                                          <p:attrName>style.visibility</p:attrName>
                                        </p:attrNameLst>
                                      </p:cBhvr>
                                      <p:to>
                                        <p:strVal val="visible"/>
                                      </p:to>
                                    </p:set>
                                    <p:animEffect transition="in" filter="fade">
                                      <p:cBhvr>
                                        <p:cTn id="49" dur="1000"/>
                                        <p:tgtEl>
                                          <p:spTgt spid="21506">
                                            <p:txEl>
                                              <p:pRg st="7" end="7"/>
                                            </p:txEl>
                                          </p:spTgt>
                                        </p:tgtEl>
                                      </p:cBhvr>
                                    </p:animEffect>
                                    <p:anim calcmode="lin" valueType="num">
                                      <p:cBhvr>
                                        <p:cTn id="50" dur="1000" fill="hold"/>
                                        <p:tgtEl>
                                          <p:spTgt spid="2150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150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0" y="762000"/>
            <a:ext cx="9144000" cy="5078413"/>
          </a:xfrm>
          <a:prstGeom prst="rect">
            <a:avLst/>
          </a:prstGeom>
          <a:noFill/>
          <a:ln w="9525">
            <a:noFill/>
            <a:miter lim="800000"/>
            <a:headEnd/>
            <a:tailEnd/>
          </a:ln>
          <a:effectLst/>
        </p:spPr>
        <p:txBody>
          <a:bodyPr>
            <a:spAutoFit/>
          </a:bodyPr>
          <a:lstStyle/>
          <a:p>
            <a:pPr algn="ctr">
              <a:spcBef>
                <a:spcPct val="50000"/>
              </a:spcBef>
            </a:pPr>
            <a:r>
              <a:rPr lang="en-US" sz="3600" b="1">
                <a:latin typeface="Arial" charset="0"/>
              </a:rPr>
              <a:t>Outline</a:t>
            </a:r>
          </a:p>
          <a:p>
            <a:pPr>
              <a:spcBef>
                <a:spcPct val="50000"/>
              </a:spcBef>
            </a:pPr>
            <a:r>
              <a:rPr lang="en-US" sz="3200" b="1">
                <a:latin typeface="Arial" charset="0"/>
              </a:rPr>
              <a:t>Introduction</a:t>
            </a:r>
          </a:p>
          <a:p>
            <a:pPr>
              <a:spcBef>
                <a:spcPct val="50000"/>
              </a:spcBef>
            </a:pPr>
            <a:r>
              <a:rPr lang="en-US" sz="3200" b="1">
                <a:latin typeface="Arial" charset="0"/>
              </a:rPr>
              <a:t>Context</a:t>
            </a:r>
          </a:p>
          <a:p>
            <a:pPr>
              <a:spcBef>
                <a:spcPct val="50000"/>
              </a:spcBef>
            </a:pPr>
            <a:r>
              <a:rPr lang="en-US" sz="3200" b="1">
                <a:latin typeface="Arial" charset="0"/>
              </a:rPr>
              <a:t>What is policy?</a:t>
            </a:r>
          </a:p>
          <a:p>
            <a:pPr>
              <a:spcBef>
                <a:spcPct val="50000"/>
              </a:spcBef>
            </a:pPr>
            <a:r>
              <a:rPr lang="en-US" sz="3200" b="1">
                <a:latin typeface="Arial" charset="0"/>
              </a:rPr>
              <a:t>What is rural?</a:t>
            </a:r>
          </a:p>
          <a:p>
            <a:pPr>
              <a:spcBef>
                <a:spcPct val="50000"/>
              </a:spcBef>
            </a:pPr>
            <a:r>
              <a:rPr lang="en-US" sz="3200" b="1">
                <a:latin typeface="Arial" charset="0"/>
              </a:rPr>
              <a:t>What is rural policy?</a:t>
            </a:r>
          </a:p>
          <a:p>
            <a:pPr>
              <a:spcBef>
                <a:spcPct val="50000"/>
              </a:spcBef>
            </a:pPr>
            <a:r>
              <a:rPr lang="en-US" sz="3200" b="1">
                <a:latin typeface="Arial" charset="0"/>
              </a:rPr>
              <a:t>Rural Manitoba</a:t>
            </a:r>
            <a:endParaRPr lang="en-US" sz="1200" b="1">
              <a:latin typeface="Arial" charset="0"/>
            </a:endParaRPr>
          </a:p>
        </p:txBody>
      </p:sp>
      <p:sp>
        <p:nvSpPr>
          <p:cNvPr id="21507"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6" end="6"/>
                                            </p:txEl>
                                          </p:spTgt>
                                        </p:tgtEl>
                                        <p:attrNameLst>
                                          <p:attrName>style.visibility</p:attrName>
                                        </p:attrNameLst>
                                      </p:cBhvr>
                                      <p:to>
                                        <p:strVal val="visible"/>
                                      </p:to>
                                    </p:set>
                                    <p:animEffect transition="in" filter="fade">
                                      <p:cBhvr>
                                        <p:cTn id="7" dur="1000"/>
                                        <p:tgtEl>
                                          <p:spTgt spid="21506">
                                            <p:txEl>
                                              <p:pRg st="6" end="6"/>
                                            </p:txEl>
                                          </p:spTgt>
                                        </p:tgtEl>
                                      </p:cBhvr>
                                    </p:animEffect>
                                    <p:anim calcmode="lin" valueType="num">
                                      <p:cBhvr>
                                        <p:cTn id="8" dur="10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9"/>
          <p:cNvSpPr txBox="1">
            <a:spLocks noChangeArrowheads="1"/>
          </p:cNvSpPr>
          <p:nvPr/>
        </p:nvSpPr>
        <p:spPr bwMode="auto">
          <a:xfrm>
            <a:off x="0" y="1436688"/>
            <a:ext cx="9144000" cy="2832100"/>
          </a:xfrm>
          <a:prstGeom prst="rect">
            <a:avLst/>
          </a:prstGeom>
          <a:noFill/>
          <a:ln w="9525">
            <a:noFill/>
            <a:miter lim="800000"/>
            <a:headEnd/>
            <a:tailEnd/>
          </a:ln>
          <a:effectLst/>
        </p:spPr>
        <p:txBody>
          <a:bodyPr>
            <a:spAutoFit/>
          </a:bodyPr>
          <a:lstStyle/>
          <a:p>
            <a:r>
              <a:rPr lang="en-CA" sz="3200" b="1">
                <a:latin typeface="Arial" charset="0"/>
                <a:cs typeface="Arial" charset="0"/>
              </a:rPr>
              <a:t>Self-contained labour areas</a:t>
            </a:r>
          </a:p>
          <a:p>
            <a:r>
              <a:rPr lang="en-CA" sz="3200" b="1">
                <a:latin typeface="Arial" charset="0"/>
                <a:cs typeface="Arial" charset="0"/>
              </a:rPr>
              <a:t> - - -  functional (labour market) areas</a:t>
            </a:r>
          </a:p>
          <a:p>
            <a:endParaRPr lang="en-CA" sz="2000" b="1">
              <a:latin typeface="Arial" charset="0"/>
              <a:cs typeface="Arial" charset="0"/>
            </a:endParaRPr>
          </a:p>
          <a:p>
            <a:r>
              <a:rPr lang="it-IT" sz="2000">
                <a:latin typeface="Arial" charset="0"/>
                <a:cs typeface="Arial" charset="0"/>
              </a:rPr>
              <a:t>	Munro, Anne, Alessandro Alasia and Ray D. Bollman. </a:t>
            </a:r>
            <a:r>
              <a:rPr lang="en-GB" sz="2000">
                <a:latin typeface="Arial" charset="0"/>
                <a:cs typeface="Arial" charset="0"/>
              </a:rPr>
              <a:t>(2011) “Self-contained labour areas: A proposed delineation and classification by degree of rurality.” </a:t>
            </a:r>
            <a:r>
              <a:rPr lang="en-GB" sz="2000" b="1">
                <a:latin typeface="Arial" charset="0"/>
                <a:cs typeface="Arial" charset="0"/>
              </a:rPr>
              <a:t>Rural and Small Town Canada Analysis Bulletin</a:t>
            </a:r>
            <a:r>
              <a:rPr lang="en-GB" sz="2000">
                <a:latin typeface="Arial" charset="0"/>
                <a:cs typeface="Arial" charset="0"/>
              </a:rPr>
              <a:t> Vol. 8, No. 8 (Ottawa: Statistics Canada, Catalogue no. 21-006-XIE) </a:t>
            </a:r>
            <a:r>
              <a:rPr lang="en-GB" sz="1400">
                <a:latin typeface="Arial" charset="0"/>
                <a:cs typeface="Arial" charset="0"/>
              </a:rPr>
              <a:t>(</a:t>
            </a:r>
            <a:r>
              <a:rPr lang="en-GB" sz="1400" u="sng">
                <a:latin typeface="Arial" charset="0"/>
                <a:cs typeface="Arial" charset="0"/>
                <a:hlinkClick r:id="rId3"/>
              </a:rPr>
              <a:t>www.statcan.gc.ca/bsolc/olc-cel/olc-cel?catno=21-006-X&amp;CHROPG=1&amp;lang=eng</a:t>
            </a:r>
            <a:r>
              <a:rPr lang="en-GB" sz="1400">
                <a:latin typeface="Arial" charset="0"/>
                <a:cs typeface="Arial" charset="0"/>
              </a:rPr>
              <a:t>).</a:t>
            </a:r>
            <a:endParaRPr lang="en-US" sz="1400" b="1">
              <a:latin typeface="Arial" charset="0"/>
            </a:endParaRPr>
          </a:p>
        </p:txBody>
      </p:sp>
      <p:sp>
        <p:nvSpPr>
          <p:cNvPr id="22531"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p:cNvPicPr>
            <a:picLocks noChangeAspect="1" noChangeArrowheads="1"/>
          </p:cNvPicPr>
          <p:nvPr>
            <p:ph/>
          </p:nvPr>
        </p:nvPicPr>
        <p:blipFill>
          <a:blip r:embed="rId3" cstate="print"/>
          <a:srcRect/>
          <a:stretch>
            <a:fillRect/>
          </a:stretch>
        </p:blipFill>
        <p:spPr>
          <a:xfrm>
            <a:off x="0" y="762000"/>
            <a:ext cx="9144000" cy="6061075"/>
          </a:xfrm>
          <a:noFill/>
        </p:spPr>
      </p:pic>
      <p:sp>
        <p:nvSpPr>
          <p:cNvPr id="23555"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p:cNvPicPr>
            <a:picLocks noChangeAspect="1" noChangeArrowheads="1"/>
          </p:cNvPicPr>
          <p:nvPr>
            <p:ph/>
          </p:nvPr>
        </p:nvPicPr>
        <p:blipFill>
          <a:blip r:embed="rId3" cstate="print"/>
          <a:srcRect/>
          <a:stretch>
            <a:fillRect/>
          </a:stretch>
        </p:blipFill>
        <p:spPr>
          <a:xfrm>
            <a:off x="-7162800" y="-6629400"/>
            <a:ext cx="28117800" cy="19507200"/>
          </a:xfr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ph/>
          </p:nvPr>
        </p:nvPicPr>
        <p:blipFill>
          <a:blip r:embed="rId3" cstate="print"/>
          <a:srcRect/>
          <a:stretch>
            <a:fillRect/>
          </a:stretch>
        </p:blipFill>
        <p:spPr>
          <a:xfrm>
            <a:off x="0" y="762000"/>
            <a:ext cx="9144000" cy="6061075"/>
          </a:xfrm>
          <a:noFill/>
        </p:spPr>
      </p:pic>
      <p:sp>
        <p:nvSpPr>
          <p:cNvPr id="25603"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noChangeArrowheads="1"/>
          </p:cNvPicPr>
          <p:nvPr>
            <p:ph/>
          </p:nvPr>
        </p:nvPicPr>
        <p:blipFill>
          <a:blip r:embed="rId3" cstate="print"/>
          <a:srcRect/>
          <a:stretch>
            <a:fillRect/>
          </a:stretch>
        </p:blipFill>
        <p:spPr>
          <a:xfrm>
            <a:off x="0" y="762000"/>
            <a:ext cx="9144000" cy="6096000"/>
          </a:xfrm>
          <a:noFill/>
        </p:spPr>
      </p:pic>
      <p:sp>
        <p:nvSpPr>
          <p:cNvPr id="26627"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print"/>
          <a:srcRect/>
          <a:stretch>
            <a:fillRect/>
          </a:stretch>
        </p:blipFill>
        <p:spPr bwMode="auto">
          <a:xfrm>
            <a:off x="0" y="457200"/>
            <a:ext cx="9144000" cy="6386513"/>
          </a:xfrm>
          <a:prstGeom prst="rect">
            <a:avLst/>
          </a:prstGeom>
          <a:noFill/>
          <a:ln w="9525">
            <a:noFill/>
            <a:miter lim="800000"/>
            <a:headEnd/>
            <a:tailEnd/>
          </a:ln>
          <a:effectLst/>
        </p:spPr>
      </p:pic>
      <p:sp>
        <p:nvSpPr>
          <p:cNvPr id="27651"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28675" name="Picture 2"/>
          <p:cNvPicPr>
            <a:picLocks noChangeAspect="1" noChangeArrowheads="1"/>
          </p:cNvPicPr>
          <p:nvPr/>
        </p:nvPicPr>
        <p:blipFill>
          <a:blip r:embed="rId3" cstate="print"/>
          <a:srcRect/>
          <a:stretch>
            <a:fillRect/>
          </a:stretch>
        </p:blipFill>
        <p:spPr bwMode="auto">
          <a:xfrm>
            <a:off x="965200" y="615950"/>
            <a:ext cx="6738938" cy="6242050"/>
          </a:xfrm>
          <a:prstGeom prst="rect">
            <a:avLst/>
          </a:prstGeom>
          <a:noFill/>
          <a:ln w="9525">
            <a:noFill/>
            <a:miter lim="800000"/>
            <a:headEnd/>
            <a:tailEnd/>
          </a:ln>
          <a:effectLst/>
        </p:spPr>
      </p:pic>
      <p:sp>
        <p:nvSpPr>
          <p:cNvPr id="2" name="Rectangle 1"/>
          <p:cNvSpPr/>
          <p:nvPr/>
        </p:nvSpPr>
        <p:spPr bwMode="auto">
          <a:xfrm>
            <a:off x="965200" y="609600"/>
            <a:ext cx="6738938" cy="304800"/>
          </a:xfrm>
          <a:prstGeom prst="rect">
            <a:avLst/>
          </a:prstGeom>
          <a:solidFill>
            <a:schemeClr val="accent5">
              <a:lumMod val="50000"/>
              <a:alpha val="34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CA"/>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cstate="print"/>
          <a:srcRect/>
          <a:stretch>
            <a:fillRect/>
          </a:stretch>
        </p:blipFill>
        <p:spPr bwMode="auto">
          <a:xfrm>
            <a:off x="0" y="615950"/>
            <a:ext cx="9220200" cy="7942263"/>
          </a:xfrm>
          <a:prstGeom prst="rect">
            <a:avLst/>
          </a:prstGeom>
          <a:noFill/>
          <a:ln w="9525">
            <a:noFill/>
            <a:miter lim="800000"/>
            <a:headEnd/>
            <a:tailEnd/>
          </a:ln>
          <a:effectLst/>
        </p:spPr>
      </p:pic>
      <p:sp>
        <p:nvSpPr>
          <p:cNvPr id="29699"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
        <p:nvSpPr>
          <p:cNvPr id="4" name="Rectangle 3"/>
          <p:cNvSpPr/>
          <p:nvPr/>
        </p:nvSpPr>
        <p:spPr bwMode="auto">
          <a:xfrm>
            <a:off x="0" y="615950"/>
            <a:ext cx="9144000" cy="450850"/>
          </a:xfrm>
          <a:prstGeom prst="rect">
            <a:avLst/>
          </a:prstGeom>
          <a:solidFill>
            <a:schemeClr val="accent5">
              <a:lumMod val="50000"/>
              <a:alpha val="34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CA"/>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30723" name="Picture 2"/>
          <p:cNvPicPr>
            <a:picLocks noChangeAspect="1" noChangeArrowheads="1"/>
          </p:cNvPicPr>
          <p:nvPr/>
        </p:nvPicPr>
        <p:blipFill>
          <a:blip r:embed="rId3" cstate="print"/>
          <a:srcRect/>
          <a:stretch>
            <a:fillRect/>
          </a:stretch>
        </p:blipFill>
        <p:spPr bwMode="auto">
          <a:xfrm>
            <a:off x="101600" y="762000"/>
            <a:ext cx="8813800" cy="6096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0" y="762000"/>
            <a:ext cx="9144000" cy="677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sz="3600" b="1" dirty="0" smtClean="0">
                <a:latin typeface="Arial" charset="0"/>
              </a:rPr>
              <a:t>Outline</a:t>
            </a:r>
          </a:p>
          <a:p>
            <a:pPr>
              <a:spcBef>
                <a:spcPct val="50000"/>
              </a:spcBef>
              <a:defRPr/>
            </a:pPr>
            <a:r>
              <a:rPr lang="en-US" sz="3200" b="1" dirty="0" smtClean="0">
                <a:latin typeface="Arial" charset="0"/>
              </a:rPr>
              <a:t>Introduction</a:t>
            </a:r>
          </a:p>
          <a:p>
            <a:pPr>
              <a:spcBef>
                <a:spcPct val="50000"/>
              </a:spcBef>
              <a:defRPr/>
            </a:pPr>
            <a:r>
              <a:rPr lang="en-US" sz="3200" b="1" dirty="0" smtClean="0">
                <a:latin typeface="Arial" charset="0"/>
              </a:rPr>
              <a:t>Context</a:t>
            </a:r>
            <a:endParaRPr lang="en-US" sz="3200" b="1" dirty="0">
              <a:latin typeface="Arial" charset="0"/>
            </a:endParaRPr>
          </a:p>
          <a:p>
            <a:pPr marL="342900" indent="-342900">
              <a:spcBef>
                <a:spcPct val="50000"/>
              </a:spcBef>
              <a:buFont typeface="Wingdings" pitchFamily="2" charset="2"/>
              <a:buChar char="§"/>
              <a:defRPr/>
            </a:pPr>
            <a:r>
              <a:rPr lang="en-US" sz="2800" b="1" dirty="0">
                <a:latin typeface="Arial" charset="0"/>
              </a:rPr>
              <a:t>We take for granted the existence of laws / contracts that are enforced (and that can be appealed)</a:t>
            </a:r>
          </a:p>
          <a:p>
            <a:pPr marL="342900" indent="-342900">
              <a:spcBef>
                <a:spcPct val="50000"/>
              </a:spcBef>
              <a:buFont typeface="Wingdings" pitchFamily="2" charset="2"/>
              <a:buChar char="§"/>
              <a:defRPr/>
            </a:pPr>
            <a:r>
              <a:rPr lang="en-US" sz="2800" b="1" dirty="0">
                <a:latin typeface="Arial" charset="0"/>
              </a:rPr>
              <a:t>We are long past the “Great Transformation</a:t>
            </a:r>
            <a:r>
              <a:rPr lang="en-US" sz="2800" b="1" dirty="0">
                <a:latin typeface="Arial" pitchFamily="34" charset="0"/>
                <a:cs typeface="Arial" pitchFamily="34" charset="0"/>
              </a:rPr>
              <a:t>”</a:t>
            </a:r>
            <a:r>
              <a:rPr lang="en-US" sz="2800" dirty="0">
                <a:latin typeface="Arial" pitchFamily="34" charset="0"/>
                <a:cs typeface="Arial" pitchFamily="34" charset="0"/>
              </a:rPr>
              <a:t>  </a:t>
            </a:r>
            <a:endParaRPr lang="en-CA" sz="2800" dirty="0">
              <a:latin typeface="Arial" pitchFamily="34" charset="0"/>
              <a:cs typeface="Arial" pitchFamily="34" charset="0"/>
            </a:endParaRPr>
          </a:p>
          <a:p>
            <a:pPr>
              <a:defRPr/>
            </a:pPr>
            <a:r>
              <a:rPr lang="en-US" sz="2800" dirty="0">
                <a:latin typeface="Arial" pitchFamily="34" charset="0"/>
                <a:cs typeface="Arial" pitchFamily="34" charset="0"/>
              </a:rPr>
              <a:t>	</a:t>
            </a:r>
            <a:r>
              <a:rPr lang="en-US" sz="2000" dirty="0">
                <a:latin typeface="Arial" pitchFamily="34" charset="0"/>
                <a:cs typeface="Arial" pitchFamily="34" charset="0"/>
              </a:rPr>
              <a:t>Polanyi, Karl. (1944) </a:t>
            </a:r>
            <a:r>
              <a:rPr lang="en-US" sz="2000" b="1" dirty="0">
                <a:latin typeface="Arial" pitchFamily="34" charset="0"/>
                <a:cs typeface="Arial" pitchFamily="34" charset="0"/>
              </a:rPr>
              <a:t>The Great Transformation: The Political and Economic Origins of our Time</a:t>
            </a:r>
            <a:r>
              <a:rPr lang="en-US" sz="2000" dirty="0">
                <a:latin typeface="Arial" pitchFamily="34" charset="0"/>
                <a:cs typeface="Arial" pitchFamily="34" charset="0"/>
              </a:rPr>
              <a:t> (Boston: Beacon Press, 1957 edition).</a:t>
            </a:r>
            <a:endParaRPr lang="en-CA" sz="2000" dirty="0">
              <a:latin typeface="Arial" pitchFamily="34" charset="0"/>
              <a:cs typeface="Arial" pitchFamily="34" charset="0"/>
            </a:endParaRPr>
          </a:p>
          <a:p>
            <a:pPr marL="342900" indent="-342900">
              <a:spcBef>
                <a:spcPct val="50000"/>
              </a:spcBef>
              <a:buFont typeface="Wingdings" pitchFamily="2" charset="2"/>
              <a:buChar char="§"/>
              <a:defRPr/>
            </a:pPr>
            <a:endParaRPr lang="en-US" sz="3200" b="1" dirty="0">
              <a:latin typeface="Arial" charset="0"/>
            </a:endParaRPr>
          </a:p>
          <a:p>
            <a:pPr>
              <a:spcBef>
                <a:spcPct val="50000"/>
              </a:spcBef>
              <a:defRPr/>
            </a:pPr>
            <a:endParaRPr lang="en-US" sz="3200" b="1" dirty="0" smtClean="0">
              <a:latin typeface="Arial" charset="0"/>
            </a:endParaRPr>
          </a:p>
          <a:p>
            <a:pPr>
              <a:spcBef>
                <a:spcPct val="50000"/>
              </a:spcBef>
              <a:defRPr/>
            </a:pPr>
            <a:endParaRPr lang="en-US" sz="1200" b="1" dirty="0" smtClean="0">
              <a:latin typeface="Arial" charset="0"/>
            </a:endParaRPr>
          </a:p>
        </p:txBody>
      </p:sp>
      <p:sp>
        <p:nvSpPr>
          <p:cNvPr id="4099"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2" end="2"/>
                                            </p:txEl>
                                          </p:spTgt>
                                        </p:tgtEl>
                                        <p:attrNameLst>
                                          <p:attrName>style.visibility</p:attrName>
                                        </p:attrNameLst>
                                      </p:cBhvr>
                                      <p:to>
                                        <p:strVal val="visible"/>
                                      </p:to>
                                    </p:set>
                                    <p:animEffect transition="in" filter="fade">
                                      <p:cBhvr>
                                        <p:cTn id="7" dur="1000"/>
                                        <p:tgtEl>
                                          <p:spTgt spid="21506">
                                            <p:txEl>
                                              <p:pRg st="2" end="2"/>
                                            </p:txEl>
                                          </p:spTgt>
                                        </p:tgtEl>
                                      </p:cBhvr>
                                    </p:animEffect>
                                    <p:anim calcmode="lin" valueType="num">
                                      <p:cBhvr>
                                        <p:cTn id="8"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1506">
                                            <p:txEl>
                                              <p:pRg st="3" end="3"/>
                                            </p:txEl>
                                          </p:spTgt>
                                        </p:tgtEl>
                                        <p:attrNameLst>
                                          <p:attrName>style.visibility</p:attrName>
                                        </p:attrNameLst>
                                      </p:cBhvr>
                                      <p:to>
                                        <p:strVal val="visible"/>
                                      </p:to>
                                    </p:set>
                                    <p:animEffect transition="in" filter="fade">
                                      <p:cBhvr>
                                        <p:cTn id="14" dur="1000"/>
                                        <p:tgtEl>
                                          <p:spTgt spid="21506">
                                            <p:txEl>
                                              <p:pRg st="3" end="3"/>
                                            </p:txEl>
                                          </p:spTgt>
                                        </p:tgtEl>
                                      </p:cBhvr>
                                    </p:animEffect>
                                    <p:anim calcmode="lin" valueType="num">
                                      <p:cBhvr>
                                        <p:cTn id="15" dur="10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15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1506">
                                            <p:txEl>
                                              <p:pRg st="4" end="4"/>
                                            </p:txEl>
                                          </p:spTgt>
                                        </p:tgtEl>
                                        <p:attrNameLst>
                                          <p:attrName>style.visibility</p:attrName>
                                        </p:attrNameLst>
                                      </p:cBhvr>
                                      <p:to>
                                        <p:strVal val="visible"/>
                                      </p:to>
                                    </p:set>
                                    <p:animEffect transition="in" filter="fade">
                                      <p:cBhvr>
                                        <p:cTn id="21" dur="1000"/>
                                        <p:tgtEl>
                                          <p:spTgt spid="21506">
                                            <p:txEl>
                                              <p:pRg st="4" end="4"/>
                                            </p:txEl>
                                          </p:spTgt>
                                        </p:tgtEl>
                                      </p:cBhvr>
                                    </p:animEffect>
                                    <p:anim calcmode="lin" valueType="num">
                                      <p:cBhvr>
                                        <p:cTn id="22" dur="10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150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1506">
                                            <p:txEl>
                                              <p:pRg st="5" end="5"/>
                                            </p:txEl>
                                          </p:spTgt>
                                        </p:tgtEl>
                                        <p:attrNameLst>
                                          <p:attrName>style.visibility</p:attrName>
                                        </p:attrNameLst>
                                      </p:cBhvr>
                                      <p:to>
                                        <p:strVal val="visible"/>
                                      </p:to>
                                    </p:set>
                                    <p:animEffect transition="in" filter="fade">
                                      <p:cBhvr>
                                        <p:cTn id="28" dur="1000"/>
                                        <p:tgtEl>
                                          <p:spTgt spid="21506">
                                            <p:txEl>
                                              <p:pRg st="5" end="5"/>
                                            </p:txEl>
                                          </p:spTgt>
                                        </p:tgtEl>
                                      </p:cBhvr>
                                    </p:animEffect>
                                    <p:anim calcmode="lin" valueType="num">
                                      <p:cBhvr>
                                        <p:cTn id="29" dur="10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150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ph/>
          </p:nvPr>
        </p:nvPicPr>
        <p:blipFill>
          <a:blip r:embed="rId2" cstate="print"/>
          <a:srcRect/>
          <a:stretch>
            <a:fillRect/>
          </a:stretch>
        </p:blipFill>
        <p:spPr>
          <a:xfrm>
            <a:off x="0" y="533400"/>
            <a:ext cx="9144000" cy="6324600"/>
          </a:xfrm>
          <a:noFill/>
        </p:spPr>
      </p:pic>
      <p:sp>
        <p:nvSpPr>
          <p:cNvPr id="31747"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
        <p:nvSpPr>
          <p:cNvPr id="4" name="Rectangle 3"/>
          <p:cNvSpPr/>
          <p:nvPr/>
        </p:nvSpPr>
        <p:spPr bwMode="auto">
          <a:xfrm>
            <a:off x="-15875" y="609600"/>
            <a:ext cx="9144000" cy="381000"/>
          </a:xfrm>
          <a:prstGeom prst="rect">
            <a:avLst/>
          </a:prstGeom>
          <a:solidFill>
            <a:schemeClr val="accent5">
              <a:lumMod val="50000"/>
              <a:alpha val="34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CA"/>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32771" name="Picture 2"/>
          <p:cNvPicPr>
            <a:picLocks noChangeAspect="1"/>
          </p:cNvPicPr>
          <p:nvPr/>
        </p:nvPicPr>
        <p:blipFill>
          <a:blip r:embed="rId2" cstate="print"/>
          <a:srcRect/>
          <a:stretch>
            <a:fillRect/>
          </a:stretch>
        </p:blipFill>
        <p:spPr bwMode="auto">
          <a:xfrm>
            <a:off x="134938" y="615950"/>
            <a:ext cx="8874125" cy="6242050"/>
          </a:xfrm>
          <a:prstGeom prst="rect">
            <a:avLst/>
          </a:prstGeom>
          <a:noFill/>
          <a:ln w="9525">
            <a:noFill/>
            <a:miter lim="800000"/>
            <a:headEnd/>
            <a:tailEnd/>
          </a:ln>
        </p:spPr>
      </p:pic>
      <p:sp>
        <p:nvSpPr>
          <p:cNvPr id="7" name="Rectangle 6"/>
          <p:cNvSpPr/>
          <p:nvPr/>
        </p:nvSpPr>
        <p:spPr bwMode="auto">
          <a:xfrm>
            <a:off x="-15875" y="609600"/>
            <a:ext cx="9144000" cy="298450"/>
          </a:xfrm>
          <a:prstGeom prst="rect">
            <a:avLst/>
          </a:prstGeom>
          <a:solidFill>
            <a:schemeClr val="accent5">
              <a:lumMod val="50000"/>
              <a:alpha val="34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CA"/>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33795" name="Picture 2"/>
          <p:cNvPicPr>
            <a:picLocks noChangeAspect="1"/>
          </p:cNvPicPr>
          <p:nvPr/>
        </p:nvPicPr>
        <p:blipFill>
          <a:blip r:embed="rId2" cstate="print"/>
          <a:srcRect/>
          <a:stretch>
            <a:fillRect/>
          </a:stretch>
        </p:blipFill>
        <p:spPr bwMode="auto">
          <a:xfrm>
            <a:off x="-8077200" y="-6781800"/>
            <a:ext cx="29718000" cy="2049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0" y="762000"/>
            <a:ext cx="9144000" cy="6094413"/>
          </a:xfrm>
          <a:prstGeom prst="rect">
            <a:avLst/>
          </a:prstGeom>
          <a:noFill/>
          <a:ln w="9525">
            <a:noFill/>
            <a:miter lim="800000"/>
            <a:headEnd/>
            <a:tailEnd/>
          </a:ln>
          <a:effectLst/>
        </p:spPr>
        <p:txBody>
          <a:bodyPr>
            <a:spAutoFit/>
          </a:bodyPr>
          <a:lstStyle/>
          <a:p>
            <a:pPr algn="ctr">
              <a:spcBef>
                <a:spcPct val="50000"/>
              </a:spcBef>
            </a:pPr>
            <a:r>
              <a:rPr lang="en-US" sz="3600" b="1">
                <a:latin typeface="Arial" charset="0"/>
              </a:rPr>
              <a:t>Outline</a:t>
            </a:r>
          </a:p>
          <a:p>
            <a:pPr>
              <a:spcBef>
                <a:spcPct val="50000"/>
              </a:spcBef>
            </a:pPr>
            <a:r>
              <a:rPr lang="en-US" sz="3200" b="1">
                <a:latin typeface="Arial" charset="0"/>
              </a:rPr>
              <a:t>Introduction</a:t>
            </a:r>
          </a:p>
          <a:p>
            <a:pPr>
              <a:spcBef>
                <a:spcPct val="50000"/>
              </a:spcBef>
            </a:pPr>
            <a:r>
              <a:rPr lang="en-US" sz="3200" b="1">
                <a:latin typeface="Arial" charset="0"/>
              </a:rPr>
              <a:t>Context</a:t>
            </a:r>
          </a:p>
          <a:p>
            <a:pPr>
              <a:spcBef>
                <a:spcPct val="50000"/>
              </a:spcBef>
            </a:pPr>
            <a:r>
              <a:rPr lang="en-US" sz="3200" b="1">
                <a:latin typeface="Arial" charset="0"/>
              </a:rPr>
              <a:t>What is policy?</a:t>
            </a:r>
          </a:p>
          <a:p>
            <a:pPr>
              <a:spcBef>
                <a:spcPct val="50000"/>
              </a:spcBef>
            </a:pPr>
            <a:r>
              <a:rPr lang="en-US" sz="3200" b="1">
                <a:latin typeface="Arial" charset="0"/>
              </a:rPr>
              <a:t>What is rural?</a:t>
            </a:r>
          </a:p>
          <a:p>
            <a:pPr>
              <a:spcBef>
                <a:spcPct val="50000"/>
              </a:spcBef>
            </a:pPr>
            <a:r>
              <a:rPr lang="en-US" sz="3200" b="1">
                <a:latin typeface="Arial" charset="0"/>
              </a:rPr>
              <a:t>What is rural policy?</a:t>
            </a:r>
          </a:p>
          <a:p>
            <a:pPr>
              <a:spcBef>
                <a:spcPct val="50000"/>
              </a:spcBef>
            </a:pPr>
            <a:r>
              <a:rPr lang="en-US" sz="3200" b="1">
                <a:latin typeface="Arial" charset="0"/>
              </a:rPr>
              <a:t>Rural Manitoba</a:t>
            </a:r>
          </a:p>
          <a:p>
            <a:pPr>
              <a:spcBef>
                <a:spcPct val="50000"/>
              </a:spcBef>
            </a:pPr>
            <a:r>
              <a:rPr lang="en-US" sz="3200" b="1">
                <a:solidFill>
                  <a:srgbClr val="FF0000"/>
                </a:solidFill>
                <a:latin typeface="Arial" charset="0"/>
              </a:rPr>
              <a:t>Summary</a:t>
            </a:r>
          </a:p>
          <a:p>
            <a:pPr>
              <a:spcBef>
                <a:spcPct val="50000"/>
              </a:spcBef>
            </a:pPr>
            <a:endParaRPr lang="en-US" sz="1200" b="1">
              <a:latin typeface="Arial" charset="0"/>
            </a:endParaRPr>
          </a:p>
        </p:txBody>
      </p:sp>
      <p:sp>
        <p:nvSpPr>
          <p:cNvPr id="34819"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animEffect transition="in" filter="fade">
                                      <p:cBhvr>
                                        <p:cTn id="7" dur="1000"/>
                                        <p:tgtEl>
                                          <p:spTgt spid="21506">
                                            <p:txEl>
                                              <p:pRg st="1" end="1"/>
                                            </p:txEl>
                                          </p:spTgt>
                                        </p:tgtEl>
                                      </p:cBhvr>
                                    </p:animEffect>
                                    <p:anim calcmode="lin" valueType="num">
                                      <p:cBhvr>
                                        <p:cTn id="8" dur="10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1506">
                                            <p:txEl>
                                              <p:pRg st="2" end="2"/>
                                            </p:txEl>
                                          </p:spTgt>
                                        </p:tgtEl>
                                        <p:attrNameLst>
                                          <p:attrName>style.visibility</p:attrName>
                                        </p:attrNameLst>
                                      </p:cBhvr>
                                      <p:to>
                                        <p:strVal val="visible"/>
                                      </p:to>
                                    </p:set>
                                    <p:animEffect transition="in" filter="fade">
                                      <p:cBhvr>
                                        <p:cTn id="14" dur="1000"/>
                                        <p:tgtEl>
                                          <p:spTgt spid="21506">
                                            <p:txEl>
                                              <p:pRg st="2" end="2"/>
                                            </p:txEl>
                                          </p:spTgt>
                                        </p:tgtEl>
                                      </p:cBhvr>
                                    </p:animEffect>
                                    <p:anim calcmode="lin" valueType="num">
                                      <p:cBhvr>
                                        <p:cTn id="15"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5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1506">
                                            <p:txEl>
                                              <p:pRg st="3" end="3"/>
                                            </p:txEl>
                                          </p:spTgt>
                                        </p:tgtEl>
                                        <p:attrNameLst>
                                          <p:attrName>style.visibility</p:attrName>
                                        </p:attrNameLst>
                                      </p:cBhvr>
                                      <p:to>
                                        <p:strVal val="visible"/>
                                      </p:to>
                                    </p:set>
                                    <p:animEffect transition="in" filter="fade">
                                      <p:cBhvr>
                                        <p:cTn id="21" dur="1000"/>
                                        <p:tgtEl>
                                          <p:spTgt spid="21506">
                                            <p:txEl>
                                              <p:pRg st="3" end="3"/>
                                            </p:txEl>
                                          </p:spTgt>
                                        </p:tgtEl>
                                      </p:cBhvr>
                                    </p:animEffect>
                                    <p:anim calcmode="lin" valueType="num">
                                      <p:cBhvr>
                                        <p:cTn id="22" dur="10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15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1506">
                                            <p:txEl>
                                              <p:pRg st="4" end="4"/>
                                            </p:txEl>
                                          </p:spTgt>
                                        </p:tgtEl>
                                        <p:attrNameLst>
                                          <p:attrName>style.visibility</p:attrName>
                                        </p:attrNameLst>
                                      </p:cBhvr>
                                      <p:to>
                                        <p:strVal val="visible"/>
                                      </p:to>
                                    </p:set>
                                    <p:animEffect transition="in" filter="fade">
                                      <p:cBhvr>
                                        <p:cTn id="28" dur="1000"/>
                                        <p:tgtEl>
                                          <p:spTgt spid="21506">
                                            <p:txEl>
                                              <p:pRg st="4" end="4"/>
                                            </p:txEl>
                                          </p:spTgt>
                                        </p:tgtEl>
                                      </p:cBhvr>
                                    </p:animEffect>
                                    <p:anim calcmode="lin" valueType="num">
                                      <p:cBhvr>
                                        <p:cTn id="29" dur="10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150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1506">
                                            <p:txEl>
                                              <p:pRg st="5" end="5"/>
                                            </p:txEl>
                                          </p:spTgt>
                                        </p:tgtEl>
                                        <p:attrNameLst>
                                          <p:attrName>style.visibility</p:attrName>
                                        </p:attrNameLst>
                                      </p:cBhvr>
                                      <p:to>
                                        <p:strVal val="visible"/>
                                      </p:to>
                                    </p:set>
                                    <p:animEffect transition="in" filter="fade">
                                      <p:cBhvr>
                                        <p:cTn id="35" dur="1000"/>
                                        <p:tgtEl>
                                          <p:spTgt spid="21506">
                                            <p:txEl>
                                              <p:pRg st="5" end="5"/>
                                            </p:txEl>
                                          </p:spTgt>
                                        </p:tgtEl>
                                      </p:cBhvr>
                                    </p:animEffect>
                                    <p:anim calcmode="lin" valueType="num">
                                      <p:cBhvr>
                                        <p:cTn id="36" dur="10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150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21506">
                                            <p:txEl>
                                              <p:pRg st="6" end="6"/>
                                            </p:txEl>
                                          </p:spTgt>
                                        </p:tgtEl>
                                        <p:attrNameLst>
                                          <p:attrName>style.visibility</p:attrName>
                                        </p:attrNameLst>
                                      </p:cBhvr>
                                      <p:to>
                                        <p:strVal val="visible"/>
                                      </p:to>
                                    </p:set>
                                    <p:animEffect transition="in" filter="fade">
                                      <p:cBhvr>
                                        <p:cTn id="42" dur="1000"/>
                                        <p:tgtEl>
                                          <p:spTgt spid="21506">
                                            <p:txEl>
                                              <p:pRg st="6" end="6"/>
                                            </p:txEl>
                                          </p:spTgt>
                                        </p:tgtEl>
                                      </p:cBhvr>
                                    </p:animEffect>
                                    <p:anim calcmode="lin" valueType="num">
                                      <p:cBhvr>
                                        <p:cTn id="43" dur="10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150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8"/>
          <p:cNvSpPr txBox="1">
            <a:spLocks noChangeArrowheads="1"/>
          </p:cNvSpPr>
          <p:nvPr/>
        </p:nvSpPr>
        <p:spPr bwMode="auto">
          <a:xfrm>
            <a:off x="304800" y="128588"/>
            <a:ext cx="9144000" cy="1693862"/>
          </a:xfrm>
          <a:prstGeom prst="rect">
            <a:avLst/>
          </a:prstGeom>
          <a:noFill/>
          <a:ln w="9525">
            <a:noFill/>
            <a:miter lim="800000"/>
            <a:headEnd/>
            <a:tailEnd/>
          </a:ln>
          <a:effectLst/>
        </p:spPr>
        <p:txBody>
          <a:bodyPr>
            <a:spAutoFit/>
          </a:bodyPr>
          <a:lstStyle/>
          <a:p>
            <a:pPr algn="ctr">
              <a:spcBef>
                <a:spcPct val="50000"/>
              </a:spcBef>
            </a:pPr>
            <a:r>
              <a:rPr lang="en-US" sz="3200" b="1">
                <a:latin typeface="Arial" charset="0"/>
              </a:rPr>
              <a:t>Understanding Rural Canada:</a:t>
            </a:r>
          </a:p>
          <a:p>
            <a:pPr algn="ctr">
              <a:spcBef>
                <a:spcPct val="50000"/>
              </a:spcBef>
            </a:pPr>
            <a:r>
              <a:rPr lang="en-US" b="1">
                <a:latin typeface="Arial" charset="0"/>
              </a:rPr>
              <a:t>Implications for Rural Development Policy </a:t>
            </a:r>
          </a:p>
          <a:p>
            <a:pPr algn="ctr">
              <a:spcBef>
                <a:spcPct val="50000"/>
              </a:spcBef>
            </a:pPr>
            <a:r>
              <a:rPr lang="en-US" b="1">
                <a:latin typeface="Arial" charset="0"/>
              </a:rPr>
              <a:t>and Rural Planning Policy</a:t>
            </a:r>
          </a:p>
        </p:txBody>
      </p:sp>
      <p:sp>
        <p:nvSpPr>
          <p:cNvPr id="35843" name="Text Box 9"/>
          <p:cNvSpPr txBox="1">
            <a:spLocks noChangeArrowheads="1"/>
          </p:cNvSpPr>
          <p:nvPr/>
        </p:nvSpPr>
        <p:spPr bwMode="auto">
          <a:xfrm>
            <a:off x="0" y="2057400"/>
            <a:ext cx="9144000" cy="2400300"/>
          </a:xfrm>
          <a:prstGeom prst="rect">
            <a:avLst/>
          </a:prstGeom>
          <a:noFill/>
          <a:ln w="9525">
            <a:noFill/>
            <a:miter lim="800000"/>
            <a:headEnd/>
            <a:tailEnd/>
          </a:ln>
          <a:effectLst/>
        </p:spPr>
        <p:txBody>
          <a:bodyPr>
            <a:spAutoFit/>
          </a:bodyPr>
          <a:lstStyle/>
          <a:p>
            <a:pPr algn="ctr">
              <a:spcBef>
                <a:spcPct val="50000"/>
              </a:spcBef>
            </a:pPr>
            <a:r>
              <a:rPr lang="en-US" sz="2000" b="1">
                <a:latin typeface="Arial" charset="0"/>
              </a:rPr>
              <a:t>Presentation to the Rural+ Development + Planning Symposium</a:t>
            </a:r>
          </a:p>
          <a:p>
            <a:pPr algn="ctr">
              <a:spcBef>
                <a:spcPct val="50000"/>
              </a:spcBef>
            </a:pPr>
            <a:r>
              <a:rPr lang="en-US" sz="2000" b="1">
                <a:latin typeface="Arial" charset="0"/>
              </a:rPr>
              <a:t>Brandon, February 22,2012</a:t>
            </a:r>
          </a:p>
          <a:p>
            <a:pPr algn="ctr">
              <a:spcBef>
                <a:spcPct val="50000"/>
              </a:spcBef>
            </a:pPr>
            <a:endParaRPr lang="en-US" sz="2000" b="1">
              <a:latin typeface="Arial" charset="0"/>
            </a:endParaRPr>
          </a:p>
          <a:p>
            <a:r>
              <a:rPr lang="en-US" sz="1400" b="1">
                <a:latin typeface="Arial" charset="0"/>
                <a:cs typeface="Arial" charset="0"/>
              </a:rPr>
              <a:t>{This presentation is based on:</a:t>
            </a:r>
            <a:r>
              <a:rPr lang="en-US" sz="1400">
                <a:latin typeface="Arial" charset="0"/>
                <a:cs typeface="Arial" charset="0"/>
              </a:rPr>
              <a:t> </a:t>
            </a:r>
          </a:p>
          <a:p>
            <a:endParaRPr lang="en-CA" sz="1400">
              <a:latin typeface="Arial" charset="0"/>
              <a:cs typeface="Arial" charset="0"/>
            </a:endParaRPr>
          </a:p>
          <a:p>
            <a:r>
              <a:rPr lang="en-GB" sz="1400">
                <a:latin typeface="Arial" charset="0"/>
                <a:cs typeface="Arial" charset="0"/>
              </a:rPr>
              <a:t>Reimer, Bill and Ray D. Bollman. (2010) “Understanding Rural Canada: Implications for Rural Development Policy and Rural Planning Policy.” Chapter 1 in David J.A. Douglas (ed.) </a:t>
            </a:r>
            <a:r>
              <a:rPr lang="en-GB" sz="1400" b="1">
                <a:latin typeface="Arial" charset="0"/>
                <a:cs typeface="Arial" charset="0"/>
              </a:rPr>
              <a:t>Rural Planning and Development in Canada</a:t>
            </a:r>
            <a:r>
              <a:rPr lang="en-GB" sz="1400">
                <a:latin typeface="Arial" charset="0"/>
                <a:cs typeface="Arial" charset="0"/>
              </a:rPr>
              <a:t>. (Toronto: Nelson Education Ltd.) </a:t>
            </a:r>
            <a:r>
              <a:rPr lang="en-GB" sz="1200"/>
              <a:t> </a:t>
            </a:r>
            <a:endParaRPr lang="en-US" sz="1200" b="1">
              <a:latin typeface="Arial" charset="0"/>
            </a:endParaRPr>
          </a:p>
        </p:txBody>
      </p:sp>
      <p:sp>
        <p:nvSpPr>
          <p:cNvPr id="2052" name="Text Box 10"/>
          <p:cNvSpPr txBox="1">
            <a:spLocks noChangeArrowheads="1"/>
          </p:cNvSpPr>
          <p:nvPr/>
        </p:nvSpPr>
        <p:spPr bwMode="auto">
          <a:xfrm>
            <a:off x="5867400" y="4760913"/>
            <a:ext cx="3124200"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US" sz="2000" b="1" dirty="0" smtClean="0">
                <a:latin typeface="Arial" charset="0"/>
              </a:rPr>
              <a:t>Ray D. Bollman</a:t>
            </a:r>
          </a:p>
          <a:p>
            <a:pPr algn="r">
              <a:spcBef>
                <a:spcPct val="50000"/>
              </a:spcBef>
              <a:defRPr/>
            </a:pPr>
            <a:r>
              <a:rPr lang="en-US"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hlinkClick r:id="rId3"/>
              </a:rPr>
              <a:t>RayD.Bollman@sasktel.net</a:t>
            </a:r>
            <a:endParaRPr lang="en-US"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endParaRPr>
          </a:p>
          <a:p>
            <a:pPr algn="r">
              <a:spcBef>
                <a:spcPct val="50000"/>
              </a:spcBef>
              <a:defRPr/>
            </a:pPr>
            <a:r>
              <a:rPr lang="en-US" sz="1600" b="1" dirty="0" smtClean="0">
                <a:latin typeface="Arial" charset="0"/>
              </a:rPr>
              <a:t>613-297-5826</a:t>
            </a:r>
            <a:endParaRPr lang="en-US" sz="1600" dirty="0" smtClean="0">
              <a:latin typeface="Arial" charset="0"/>
            </a:endParaRPr>
          </a:p>
        </p:txBody>
      </p:sp>
      <p:sp>
        <p:nvSpPr>
          <p:cNvPr id="2" name="Rectangle 1"/>
          <p:cNvSpPr>
            <a:spLocks noChangeArrowheads="1"/>
          </p:cNvSpPr>
          <p:nvPr/>
        </p:nvSpPr>
        <p:spPr bwMode="auto">
          <a:xfrm>
            <a:off x="304800" y="4953000"/>
            <a:ext cx="5410200" cy="685800"/>
          </a:xfrm>
          <a:prstGeom prst="rect">
            <a:avLst/>
          </a:prstGeom>
          <a:noFill/>
          <a:ln w="9525" algn="ctr">
            <a:noFill/>
            <a:round/>
            <a:headEnd/>
            <a:tailEnd/>
          </a:ln>
        </p:spPr>
        <p:txBody>
          <a:bodyPr/>
          <a:lstStyle/>
          <a:p>
            <a:r>
              <a:rPr lang="en-CA" sz="3600" b="1">
                <a:latin typeface="Arial" charset="0"/>
                <a:cs typeface="Arial" charset="0"/>
              </a:rPr>
              <a:t>Questions / Discussion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8"/>
          <p:cNvSpPr txBox="1">
            <a:spLocks noChangeArrowheads="1"/>
          </p:cNvSpPr>
          <p:nvPr/>
        </p:nvSpPr>
        <p:spPr bwMode="auto">
          <a:xfrm>
            <a:off x="304800" y="128588"/>
            <a:ext cx="9144000" cy="1693862"/>
          </a:xfrm>
          <a:prstGeom prst="rect">
            <a:avLst/>
          </a:prstGeom>
          <a:noFill/>
          <a:ln w="9525">
            <a:noFill/>
            <a:miter lim="800000"/>
            <a:headEnd/>
            <a:tailEnd/>
          </a:ln>
          <a:effectLst/>
        </p:spPr>
        <p:txBody>
          <a:bodyPr>
            <a:spAutoFit/>
          </a:bodyPr>
          <a:lstStyle/>
          <a:p>
            <a:pPr algn="ctr">
              <a:spcBef>
                <a:spcPct val="50000"/>
              </a:spcBef>
            </a:pPr>
            <a:r>
              <a:rPr lang="en-US" sz="3200" b="1">
                <a:latin typeface="Arial" charset="0"/>
              </a:rPr>
              <a:t>Understanding Rural Canada:</a:t>
            </a:r>
          </a:p>
          <a:p>
            <a:pPr algn="ctr">
              <a:spcBef>
                <a:spcPct val="50000"/>
              </a:spcBef>
            </a:pPr>
            <a:r>
              <a:rPr lang="en-US" b="1">
                <a:latin typeface="Arial" charset="0"/>
              </a:rPr>
              <a:t>Implications for Rural Development Policy </a:t>
            </a:r>
          </a:p>
          <a:p>
            <a:pPr algn="ctr">
              <a:spcBef>
                <a:spcPct val="50000"/>
              </a:spcBef>
            </a:pPr>
            <a:r>
              <a:rPr lang="en-US" b="1">
                <a:latin typeface="Arial" charset="0"/>
              </a:rPr>
              <a:t>and Rural Planning Policy</a:t>
            </a:r>
          </a:p>
        </p:txBody>
      </p:sp>
      <p:sp>
        <p:nvSpPr>
          <p:cNvPr id="36867" name="Text Box 9"/>
          <p:cNvSpPr txBox="1">
            <a:spLocks noChangeArrowheads="1"/>
          </p:cNvSpPr>
          <p:nvPr/>
        </p:nvSpPr>
        <p:spPr bwMode="auto">
          <a:xfrm>
            <a:off x="0" y="2057400"/>
            <a:ext cx="9144000" cy="2400300"/>
          </a:xfrm>
          <a:prstGeom prst="rect">
            <a:avLst/>
          </a:prstGeom>
          <a:noFill/>
          <a:ln w="9525">
            <a:noFill/>
            <a:miter lim="800000"/>
            <a:headEnd/>
            <a:tailEnd/>
          </a:ln>
          <a:effectLst/>
        </p:spPr>
        <p:txBody>
          <a:bodyPr>
            <a:spAutoFit/>
          </a:bodyPr>
          <a:lstStyle/>
          <a:p>
            <a:pPr algn="ctr">
              <a:spcBef>
                <a:spcPct val="50000"/>
              </a:spcBef>
            </a:pPr>
            <a:r>
              <a:rPr lang="en-US" sz="2000" b="1">
                <a:latin typeface="Arial" charset="0"/>
              </a:rPr>
              <a:t>Presentation to the Rural+ Development + Planning Symposium</a:t>
            </a:r>
          </a:p>
          <a:p>
            <a:pPr algn="ctr">
              <a:spcBef>
                <a:spcPct val="50000"/>
              </a:spcBef>
            </a:pPr>
            <a:r>
              <a:rPr lang="en-US" sz="2000" b="1">
                <a:latin typeface="Arial" charset="0"/>
              </a:rPr>
              <a:t>Brandon, February 22,2012</a:t>
            </a:r>
          </a:p>
          <a:p>
            <a:pPr algn="ctr">
              <a:spcBef>
                <a:spcPct val="50000"/>
              </a:spcBef>
            </a:pPr>
            <a:endParaRPr lang="en-US" sz="2000" b="1">
              <a:latin typeface="Arial" charset="0"/>
            </a:endParaRPr>
          </a:p>
          <a:p>
            <a:r>
              <a:rPr lang="en-US" sz="1400" b="1">
                <a:latin typeface="Arial" charset="0"/>
                <a:cs typeface="Arial" charset="0"/>
              </a:rPr>
              <a:t>{This presentation is based on:</a:t>
            </a:r>
            <a:r>
              <a:rPr lang="en-US" sz="1400">
                <a:latin typeface="Arial" charset="0"/>
                <a:cs typeface="Arial" charset="0"/>
              </a:rPr>
              <a:t> </a:t>
            </a:r>
          </a:p>
          <a:p>
            <a:endParaRPr lang="en-CA" sz="1400">
              <a:latin typeface="Arial" charset="0"/>
              <a:cs typeface="Arial" charset="0"/>
            </a:endParaRPr>
          </a:p>
          <a:p>
            <a:r>
              <a:rPr lang="en-GB" sz="1400">
                <a:latin typeface="Arial" charset="0"/>
                <a:cs typeface="Arial" charset="0"/>
              </a:rPr>
              <a:t>Reimer, Bill and Ray D. Bollman. (2010) “Understanding Rural Canada: Implications for Rural Development Policy and Rural Planning Policy.” Chapter 1 in David J.A. Douglas (ed.) </a:t>
            </a:r>
            <a:r>
              <a:rPr lang="en-GB" sz="1400" b="1">
                <a:latin typeface="Arial" charset="0"/>
                <a:cs typeface="Arial" charset="0"/>
              </a:rPr>
              <a:t>Rural Planning and Development in Canada</a:t>
            </a:r>
            <a:r>
              <a:rPr lang="en-GB" sz="1400">
                <a:latin typeface="Arial" charset="0"/>
                <a:cs typeface="Arial" charset="0"/>
              </a:rPr>
              <a:t>. (Toronto: Nelson Education Ltd.) </a:t>
            </a:r>
            <a:r>
              <a:rPr lang="en-GB" sz="1200"/>
              <a:t> </a:t>
            </a:r>
            <a:endParaRPr lang="en-US" sz="1200" b="1">
              <a:latin typeface="Arial" charset="0"/>
            </a:endParaRPr>
          </a:p>
        </p:txBody>
      </p:sp>
      <p:sp>
        <p:nvSpPr>
          <p:cNvPr id="2052" name="Text Box 10"/>
          <p:cNvSpPr txBox="1">
            <a:spLocks noChangeArrowheads="1"/>
          </p:cNvSpPr>
          <p:nvPr/>
        </p:nvSpPr>
        <p:spPr bwMode="auto">
          <a:xfrm>
            <a:off x="5867400" y="4760913"/>
            <a:ext cx="3124200"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US" sz="2000" b="1" dirty="0" smtClean="0">
                <a:latin typeface="Arial" charset="0"/>
              </a:rPr>
              <a:t>Ray D. Bollman</a:t>
            </a:r>
          </a:p>
          <a:p>
            <a:pPr algn="r">
              <a:spcBef>
                <a:spcPct val="50000"/>
              </a:spcBef>
              <a:defRPr/>
            </a:pPr>
            <a:r>
              <a:rPr lang="en-US"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hlinkClick r:id="rId3"/>
              </a:rPr>
              <a:t>RayD.Bollman@sasktel.net</a:t>
            </a:r>
            <a:endParaRPr lang="en-US"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endParaRPr>
          </a:p>
          <a:p>
            <a:pPr algn="r">
              <a:spcBef>
                <a:spcPct val="50000"/>
              </a:spcBef>
              <a:defRPr/>
            </a:pPr>
            <a:r>
              <a:rPr lang="en-US" sz="1600" b="1" dirty="0" smtClean="0">
                <a:latin typeface="Arial" charset="0"/>
              </a:rPr>
              <a:t>613-297-5826</a:t>
            </a:r>
            <a:endParaRPr lang="en-US" sz="1600" dirty="0" smtClean="0">
              <a:latin typeface="Arial" charset="0"/>
            </a:endParaRPr>
          </a:p>
        </p:txBody>
      </p:sp>
      <p:sp>
        <p:nvSpPr>
          <p:cNvPr id="36869" name="Rectangle 1"/>
          <p:cNvSpPr>
            <a:spLocks noChangeArrowheads="1"/>
          </p:cNvSpPr>
          <p:nvPr/>
        </p:nvSpPr>
        <p:spPr bwMode="auto">
          <a:xfrm>
            <a:off x="457200" y="4760913"/>
            <a:ext cx="5410200" cy="1047750"/>
          </a:xfrm>
          <a:prstGeom prst="rect">
            <a:avLst/>
          </a:prstGeom>
          <a:solidFill>
            <a:schemeClr val="accent1"/>
          </a:solidFill>
          <a:ln w="9525" algn="ctr">
            <a:solidFill>
              <a:schemeClr val="tx1"/>
            </a:solidFill>
            <a:round/>
            <a:headEnd/>
            <a:tailEnd/>
          </a:ln>
          <a:effectLst/>
        </p:spPr>
        <p:txBody>
          <a:bodyPr/>
          <a:lstStyle/>
          <a:p>
            <a:pPr algn="ctr"/>
            <a:r>
              <a:rPr lang="en-CA" sz="3200" b="1">
                <a:latin typeface="Arial" charset="0"/>
                <a:cs typeface="Arial" charset="0"/>
              </a:rPr>
              <a:t>Update of Manitoba’s rural demography to 2011</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miter lim="800000"/>
            <a:headEnd/>
            <a:tailEnd/>
          </a:ln>
        </p:spPr>
        <p:txBody>
          <a:bodyPr/>
          <a:lstStyle/>
          <a:p>
            <a:fld id="{62692BD9-FB36-43F6-B709-D994DEA70D08}" type="slidenum">
              <a:rPr lang="en-CA" smtClean="0"/>
              <a:pPr/>
              <a:t>36</a:t>
            </a:fld>
            <a:endParaRPr lang="en-CA" smtClean="0"/>
          </a:p>
        </p:txBody>
      </p:sp>
      <p:sp>
        <p:nvSpPr>
          <p:cNvPr id="3076" name="TextBox 1"/>
          <p:cNvSpPr txBox="1">
            <a:spLocks noChangeArrowheads="1"/>
          </p:cNvSpPr>
          <p:nvPr/>
        </p:nvSpPr>
        <p:spPr bwMode="auto">
          <a:xfrm>
            <a:off x="-4763" y="388938"/>
            <a:ext cx="9144001" cy="655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defRPr/>
            </a:pPr>
            <a:r>
              <a:rPr lang="en-CA" b="1" dirty="0" smtClean="0">
                <a:solidFill>
                  <a:srgbClr val="FF0000"/>
                </a:solidFill>
                <a:latin typeface="+mn-lt"/>
              </a:rPr>
              <a:t>Take home messages:</a:t>
            </a:r>
          </a:p>
          <a:p>
            <a:pPr marL="457200" indent="-457200" eaLnBrk="1" hangingPunct="1">
              <a:spcBef>
                <a:spcPts val="0"/>
              </a:spcBef>
              <a:buFontTx/>
              <a:buAutoNum type="arabicPeriod"/>
              <a:defRPr/>
            </a:pPr>
            <a:r>
              <a:rPr lang="en-CA" b="1" dirty="0" smtClean="0">
                <a:solidFill>
                  <a:srgbClr val="000099"/>
                </a:solidFill>
                <a:latin typeface="+mn-lt"/>
              </a:rPr>
              <a:t>Rural Manitoba is growing</a:t>
            </a:r>
          </a:p>
          <a:p>
            <a:pPr marL="1200150" lvl="1" indent="-457200" eaLnBrk="1" hangingPunct="1">
              <a:spcBef>
                <a:spcPts val="0"/>
              </a:spcBef>
              <a:buFont typeface="Wingdings" pitchFamily="2" charset="2"/>
              <a:buChar char="q"/>
              <a:defRPr/>
            </a:pPr>
            <a:r>
              <a:rPr lang="en-CA" b="1" dirty="0" smtClean="0">
                <a:solidFill>
                  <a:srgbClr val="000099"/>
                </a:solidFill>
                <a:latin typeface="+mn-lt"/>
              </a:rPr>
              <a:t>not everywhere, but Rural Manitoba is growing</a:t>
            </a:r>
          </a:p>
          <a:p>
            <a:pPr marL="1200150" lvl="1" indent="-457200" eaLnBrk="1" hangingPunct="1">
              <a:spcBef>
                <a:spcPts val="0"/>
              </a:spcBef>
              <a:buFont typeface="Wingdings" pitchFamily="2" charset="2"/>
              <a:buChar char="v"/>
              <a:defRPr/>
            </a:pPr>
            <a:r>
              <a:rPr lang="en-CA" sz="2000" b="1" dirty="0" smtClean="0">
                <a:solidFill>
                  <a:srgbClr val="000099"/>
                </a:solidFill>
                <a:latin typeface="+mn-lt"/>
              </a:rPr>
              <a:t>The rural share of total population is declining because</a:t>
            </a:r>
          </a:p>
          <a:p>
            <a:pPr marL="1600200" lvl="2" indent="-457200" eaLnBrk="1" hangingPunct="1">
              <a:spcBef>
                <a:spcPts val="0"/>
              </a:spcBef>
              <a:buFont typeface="Wingdings" pitchFamily="2" charset="2"/>
              <a:buChar char="ü"/>
              <a:defRPr/>
            </a:pPr>
            <a:r>
              <a:rPr lang="en-CA" sz="2000" b="1" dirty="0" smtClean="0">
                <a:solidFill>
                  <a:srgbClr val="000099"/>
                </a:solidFill>
                <a:latin typeface="+mn-lt"/>
              </a:rPr>
              <a:t>Urban is growing faster; </a:t>
            </a:r>
          </a:p>
          <a:p>
            <a:pPr lvl="2" indent="0" eaLnBrk="1" hangingPunct="1">
              <a:spcBef>
                <a:spcPts val="0"/>
              </a:spcBef>
              <a:defRPr/>
            </a:pPr>
            <a:r>
              <a:rPr lang="en-CA" sz="2000" b="1" dirty="0">
                <a:solidFill>
                  <a:srgbClr val="000099"/>
                </a:solidFill>
                <a:latin typeface="+mn-lt"/>
              </a:rPr>
              <a:t>	</a:t>
            </a:r>
            <a:r>
              <a:rPr lang="en-CA" sz="2000" b="1" dirty="0" smtClean="0">
                <a:solidFill>
                  <a:srgbClr val="000099"/>
                </a:solidFill>
                <a:latin typeface="+mn-lt"/>
              </a:rPr>
              <a:t>and due to</a:t>
            </a:r>
          </a:p>
          <a:p>
            <a:pPr marL="1600200" lvl="2" indent="-457200" eaLnBrk="1" hangingPunct="1">
              <a:spcBef>
                <a:spcPts val="0"/>
              </a:spcBef>
              <a:buFont typeface="Wingdings" pitchFamily="2" charset="2"/>
              <a:buChar char="ü"/>
              <a:defRPr/>
            </a:pPr>
            <a:r>
              <a:rPr lang="en-CA" sz="2000" b="1" dirty="0" smtClean="0">
                <a:solidFill>
                  <a:srgbClr val="000099"/>
                </a:solidFill>
                <a:latin typeface="+mn-lt"/>
              </a:rPr>
              <a:t>Successful rural development</a:t>
            </a:r>
            <a:endParaRPr lang="en-CA" b="1" dirty="0" smtClean="0">
              <a:solidFill>
                <a:srgbClr val="000099"/>
              </a:solidFill>
              <a:latin typeface="+mn-lt"/>
            </a:endParaRPr>
          </a:p>
          <a:p>
            <a:pPr marL="1943100" lvl="3" indent="-342900" eaLnBrk="1" hangingPunct="1">
              <a:spcBef>
                <a:spcPts val="0"/>
              </a:spcBef>
              <a:buFont typeface="Arial" pitchFamily="34" charset="0"/>
              <a:buChar char="•"/>
              <a:defRPr/>
            </a:pPr>
            <a:r>
              <a:rPr lang="en-CA" b="1" dirty="0" smtClean="0">
                <a:solidFill>
                  <a:srgbClr val="000099"/>
                </a:solidFill>
                <a:latin typeface="+mn-lt"/>
              </a:rPr>
              <a:t>At each census, some rural areas have grown and are re-classified as urban.</a:t>
            </a:r>
          </a:p>
          <a:p>
            <a:pPr marL="1943100" lvl="3" indent="-342900" eaLnBrk="1" hangingPunct="1">
              <a:spcBef>
                <a:spcPts val="0"/>
              </a:spcBef>
              <a:buFont typeface="Arial" pitchFamily="34" charset="0"/>
              <a:buChar char="•"/>
              <a:defRPr/>
            </a:pPr>
            <a:r>
              <a:rPr lang="en-CA" b="1" dirty="0" smtClean="0">
                <a:solidFill>
                  <a:srgbClr val="000099"/>
                </a:solidFill>
                <a:latin typeface="+mn-lt"/>
              </a:rPr>
              <a:t>Sometimes the re-classification is greater than the growth and thus we sometimes see fewer rural people at the end of the period, compared to the number at the beginning of the period.</a:t>
            </a:r>
          </a:p>
          <a:p>
            <a:pPr marL="457200" indent="-457200" eaLnBrk="1" hangingPunct="1">
              <a:spcBef>
                <a:spcPts val="0"/>
              </a:spcBef>
              <a:buFontTx/>
              <a:buAutoNum type="arabicPeriod" startAt="2"/>
              <a:defRPr/>
            </a:pPr>
            <a:r>
              <a:rPr lang="en-CA" b="1" dirty="0" smtClean="0">
                <a:solidFill>
                  <a:srgbClr val="000099"/>
                </a:solidFill>
                <a:latin typeface="+mn-lt"/>
              </a:rPr>
              <a:t>Rural Manitoba is:</a:t>
            </a:r>
            <a:endParaRPr lang="en-CA" sz="2000" b="1" dirty="0" smtClean="0">
              <a:solidFill>
                <a:srgbClr val="000099"/>
              </a:solidFill>
              <a:latin typeface="+mn-lt"/>
            </a:endParaRPr>
          </a:p>
          <a:p>
            <a:pPr marL="457200" indent="-457200" eaLnBrk="1" hangingPunct="1">
              <a:spcBef>
                <a:spcPts val="0"/>
              </a:spcBef>
              <a:buFont typeface="Arial" pitchFamily="34" charset="0"/>
              <a:buChar char="•"/>
              <a:defRPr/>
            </a:pPr>
            <a:r>
              <a:rPr lang="en-CA" sz="2000" b="1" dirty="0" smtClean="0">
                <a:solidFill>
                  <a:srgbClr val="000099"/>
                </a:solidFill>
                <a:latin typeface="+mn-lt"/>
              </a:rPr>
              <a:t>growing near Winnipeg</a:t>
            </a:r>
          </a:p>
          <a:p>
            <a:pPr marL="457200" indent="-457200" eaLnBrk="1" hangingPunct="1">
              <a:spcBef>
                <a:spcPts val="0"/>
              </a:spcBef>
              <a:buFont typeface="Arial" pitchFamily="34" charset="0"/>
              <a:buChar char="•"/>
              <a:defRPr/>
            </a:pPr>
            <a:r>
              <a:rPr lang="en-CA" sz="2000" b="1" dirty="0" smtClean="0">
                <a:solidFill>
                  <a:srgbClr val="000099"/>
                </a:solidFill>
                <a:latin typeface="+mn-lt"/>
              </a:rPr>
              <a:t>growing less or declining away from Winnipeg</a:t>
            </a:r>
          </a:p>
          <a:p>
            <a:pPr marL="457200" indent="-457200" eaLnBrk="1" hangingPunct="1">
              <a:spcBef>
                <a:spcPts val="0"/>
              </a:spcBef>
              <a:buFont typeface="Arial" pitchFamily="34" charset="0"/>
              <a:buChar char="•"/>
              <a:defRPr/>
            </a:pPr>
            <a:r>
              <a:rPr lang="en-CA" sz="2000" b="1" dirty="0" smtClean="0">
                <a:solidFill>
                  <a:srgbClr val="000099"/>
                </a:solidFill>
                <a:latin typeface="+mn-lt"/>
              </a:rPr>
              <a:t>some remote areas are growing due to higher Aboriginal birth rates and / or resource development.</a:t>
            </a:r>
          </a:p>
          <a:p>
            <a:pPr marL="1600200" lvl="2" indent="-457200" eaLnBrk="1" hangingPunct="1">
              <a:spcBef>
                <a:spcPts val="0"/>
              </a:spcBef>
              <a:buFont typeface="Wingdings" pitchFamily="2" charset="2"/>
              <a:buChar char="ü"/>
              <a:defRPr/>
            </a:pPr>
            <a:endParaRPr lang="en-CA" sz="2000" b="1" dirty="0">
              <a:solidFill>
                <a:srgbClr val="000099"/>
              </a:solidFill>
              <a:latin typeface="+mn-lt"/>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miter lim="800000"/>
            <a:headEnd/>
            <a:tailEnd/>
          </a:ln>
        </p:spPr>
        <p:txBody>
          <a:bodyPr/>
          <a:lstStyle/>
          <a:p>
            <a:fld id="{78830063-6EAB-4D58-94EF-2FFDFACB1160}" type="slidenum">
              <a:rPr lang="en-CA" smtClean="0"/>
              <a:pPr/>
              <a:t>37</a:t>
            </a:fld>
            <a:endParaRPr lang="en-CA" smtClean="0"/>
          </a:p>
        </p:txBody>
      </p:sp>
      <p:sp>
        <p:nvSpPr>
          <p:cNvPr id="3076" name="TextBox 1"/>
          <p:cNvSpPr txBox="1">
            <a:spLocks noChangeArrowheads="1"/>
          </p:cNvSpPr>
          <p:nvPr/>
        </p:nvSpPr>
        <p:spPr bwMode="auto">
          <a:xfrm>
            <a:off x="-15875" y="685800"/>
            <a:ext cx="91440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CA" sz="3200" b="1" dirty="0" smtClean="0"/>
              <a:t>Three ways of following rural demography</a:t>
            </a:r>
          </a:p>
          <a:p>
            <a:pPr eaLnBrk="1" hangingPunct="1">
              <a:defRPr/>
            </a:pPr>
            <a:endParaRPr lang="en-CA" sz="3200" b="1" dirty="0"/>
          </a:p>
          <a:p>
            <a:pPr marL="457200" indent="-457200" eaLnBrk="1" hangingPunct="1">
              <a:buFont typeface="Arial" pitchFamily="34" charset="0"/>
              <a:buChar char="•"/>
              <a:defRPr/>
            </a:pPr>
            <a:r>
              <a:rPr lang="en-CA" sz="3200" b="1" dirty="0" smtClean="0"/>
              <a:t>Nature of community / neighbourhood 	</a:t>
            </a:r>
            <a:r>
              <a:rPr lang="en-CA" sz="2000" b="1" dirty="0" smtClean="0"/>
              <a:t>(census rural areas)</a:t>
            </a:r>
          </a:p>
          <a:p>
            <a:pPr marL="457200" indent="-457200" eaLnBrk="1" hangingPunct="1">
              <a:buFont typeface="Arial" pitchFamily="34" charset="0"/>
              <a:buChar char="•"/>
              <a:defRPr/>
            </a:pPr>
            <a:endParaRPr lang="en-CA" sz="2000" b="1" dirty="0"/>
          </a:p>
          <a:p>
            <a:pPr marL="457200" indent="-457200" eaLnBrk="1" hangingPunct="1">
              <a:buFont typeface="Arial" pitchFamily="34" charset="0"/>
              <a:buChar char="•"/>
              <a:defRPr/>
            </a:pPr>
            <a:r>
              <a:rPr lang="en-CA" sz="3200" b="1" dirty="0" smtClean="0"/>
              <a:t>Type of labour market </a:t>
            </a:r>
          </a:p>
          <a:p>
            <a:pPr lvl="1" indent="0" eaLnBrk="1" hangingPunct="1">
              <a:defRPr/>
            </a:pPr>
            <a:r>
              <a:rPr lang="en-CA" sz="3200" b="1" dirty="0" smtClean="0"/>
              <a:t>		</a:t>
            </a:r>
            <a:r>
              <a:rPr lang="en-CA" sz="2000" b="1" dirty="0" smtClean="0"/>
              <a:t>(rural and small town (non-CMA/CA) areas)</a:t>
            </a:r>
          </a:p>
          <a:p>
            <a:pPr lvl="1" indent="0" eaLnBrk="1" hangingPunct="1">
              <a:defRPr/>
            </a:pPr>
            <a:endParaRPr lang="en-CA" sz="2000" b="1" dirty="0" smtClean="0"/>
          </a:p>
          <a:p>
            <a:pPr marL="457200" indent="-457200" eaLnBrk="1" hangingPunct="1">
              <a:buFont typeface="Arial" pitchFamily="34" charset="0"/>
              <a:buChar char="•"/>
              <a:defRPr/>
            </a:pPr>
            <a:r>
              <a:rPr lang="en-CA" sz="3200" b="1" dirty="0" smtClean="0"/>
              <a:t>Type of region</a:t>
            </a:r>
          </a:p>
          <a:p>
            <a:pPr lvl="1" indent="0" eaLnBrk="1" hangingPunct="1">
              <a:defRPr/>
            </a:pPr>
            <a:r>
              <a:rPr lang="en-CA" sz="3200" b="1" dirty="0"/>
              <a:t>	</a:t>
            </a:r>
            <a:r>
              <a:rPr lang="en-CA" sz="3200" b="1" dirty="0" smtClean="0"/>
              <a:t>	</a:t>
            </a:r>
            <a:r>
              <a:rPr lang="en-CA" sz="2000" b="1" dirty="0" smtClean="0"/>
              <a:t>(predominantly rural regions, OECD regional typology)</a:t>
            </a:r>
            <a:endParaRPr lang="en-CA" sz="2000" dirty="0" smtClean="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miter lim="800000"/>
            <a:headEnd/>
            <a:tailEnd/>
          </a:ln>
        </p:spPr>
        <p:txBody>
          <a:bodyPr/>
          <a:lstStyle/>
          <a:p>
            <a:fld id="{24877381-7A4C-49EB-91D9-D89ED4F5B25D}" type="slidenum">
              <a:rPr lang="en-CA" smtClean="0"/>
              <a:pPr/>
              <a:t>38</a:t>
            </a:fld>
            <a:endParaRPr lang="en-CA" smtClean="0"/>
          </a:p>
        </p:txBody>
      </p:sp>
      <p:sp>
        <p:nvSpPr>
          <p:cNvPr id="3076" name="TextBox 1"/>
          <p:cNvSpPr txBox="1">
            <a:spLocks noChangeArrowheads="1"/>
          </p:cNvSpPr>
          <p:nvPr/>
        </p:nvSpPr>
        <p:spPr bwMode="auto">
          <a:xfrm>
            <a:off x="-15875" y="685800"/>
            <a:ext cx="91440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CA" sz="3200" b="1" dirty="0" smtClean="0"/>
              <a:t>Three ways of following rural demography</a:t>
            </a:r>
          </a:p>
          <a:p>
            <a:pPr eaLnBrk="1" hangingPunct="1">
              <a:defRPr/>
            </a:pPr>
            <a:endParaRPr lang="en-CA" sz="3200" b="1" dirty="0"/>
          </a:p>
          <a:p>
            <a:pPr marL="457200" indent="-457200" eaLnBrk="1" hangingPunct="1">
              <a:buFont typeface="Arial" pitchFamily="34" charset="0"/>
              <a:buChar char="•"/>
              <a:defRPr/>
            </a:pPr>
            <a:r>
              <a:rPr lang="en-CA" sz="3200" b="1" dirty="0" smtClean="0">
                <a:solidFill>
                  <a:srgbClr val="FF3300"/>
                </a:solidFill>
              </a:rPr>
              <a:t>Nature of community / neighbourhood 	</a:t>
            </a:r>
            <a:r>
              <a:rPr lang="en-CA" sz="2000" b="1" dirty="0" smtClean="0">
                <a:solidFill>
                  <a:srgbClr val="FF3300"/>
                </a:solidFill>
              </a:rPr>
              <a:t>(census rural areas)</a:t>
            </a:r>
          </a:p>
          <a:p>
            <a:pPr marL="457200" indent="-457200" eaLnBrk="1" hangingPunct="1">
              <a:buFont typeface="Arial" pitchFamily="34" charset="0"/>
              <a:buChar char="•"/>
              <a:defRPr/>
            </a:pPr>
            <a:endParaRPr lang="en-CA" sz="2000" b="1" dirty="0"/>
          </a:p>
          <a:p>
            <a:pPr marL="457200" indent="-457200" eaLnBrk="1" hangingPunct="1">
              <a:buFont typeface="Arial" pitchFamily="34" charset="0"/>
              <a:buChar char="•"/>
              <a:defRPr/>
            </a:pPr>
            <a:r>
              <a:rPr lang="en-CA" sz="3200" b="1" dirty="0" smtClean="0"/>
              <a:t>Type of labour market </a:t>
            </a:r>
          </a:p>
          <a:p>
            <a:pPr lvl="1" indent="0" eaLnBrk="1" hangingPunct="1">
              <a:defRPr/>
            </a:pPr>
            <a:r>
              <a:rPr lang="en-CA" sz="3200" b="1" dirty="0" smtClean="0"/>
              <a:t>		</a:t>
            </a:r>
            <a:r>
              <a:rPr lang="en-CA" sz="2000" b="1" dirty="0" smtClean="0"/>
              <a:t>(rural and small town (non-CMA/CA) areas)</a:t>
            </a:r>
          </a:p>
          <a:p>
            <a:pPr lvl="1" indent="0" eaLnBrk="1" hangingPunct="1">
              <a:defRPr/>
            </a:pPr>
            <a:endParaRPr lang="en-CA" sz="2000" b="1" dirty="0" smtClean="0"/>
          </a:p>
          <a:p>
            <a:pPr marL="457200" indent="-457200" eaLnBrk="1" hangingPunct="1">
              <a:buFont typeface="Arial" pitchFamily="34" charset="0"/>
              <a:buChar char="•"/>
              <a:defRPr/>
            </a:pPr>
            <a:r>
              <a:rPr lang="en-CA" sz="3200" b="1" dirty="0" smtClean="0"/>
              <a:t>Type of region</a:t>
            </a:r>
          </a:p>
          <a:p>
            <a:pPr lvl="1" indent="0" eaLnBrk="1" hangingPunct="1">
              <a:defRPr/>
            </a:pPr>
            <a:r>
              <a:rPr lang="en-CA" sz="3200" b="1" dirty="0"/>
              <a:t>	</a:t>
            </a:r>
            <a:r>
              <a:rPr lang="en-CA" sz="3200" b="1" dirty="0" smtClean="0"/>
              <a:t>	</a:t>
            </a:r>
            <a:r>
              <a:rPr lang="en-CA" sz="2000" b="1" dirty="0" smtClean="0"/>
              <a:t>(predominantly rural regions, OECD regional typology)</a:t>
            </a:r>
            <a:endParaRPr lang="en-CA" sz="2000" dirty="0" smtClean="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a:noFill/>
          <a:ln>
            <a:miter lim="800000"/>
            <a:headEnd/>
            <a:tailEnd/>
          </a:ln>
        </p:spPr>
        <p:txBody>
          <a:bodyPr/>
          <a:lstStyle/>
          <a:p>
            <a:fld id="{3A7C1B3C-C057-4AE2-9260-D2E079BB24FA}" type="slidenum">
              <a:rPr lang="en-CA" smtClean="0"/>
              <a:pPr/>
              <a:t>39</a:t>
            </a:fld>
            <a:endParaRPr lang="en-CA" smtClean="0"/>
          </a:p>
        </p:txBody>
      </p:sp>
      <p:sp>
        <p:nvSpPr>
          <p:cNvPr id="40963" name="TextBox 1"/>
          <p:cNvSpPr txBox="1">
            <a:spLocks noChangeArrowheads="1"/>
          </p:cNvSpPr>
          <p:nvPr/>
        </p:nvSpPr>
        <p:spPr bwMode="auto">
          <a:xfrm>
            <a:off x="250825" y="549275"/>
            <a:ext cx="8642350" cy="6092825"/>
          </a:xfrm>
          <a:prstGeom prst="rect">
            <a:avLst/>
          </a:prstGeom>
          <a:noFill/>
          <a:ln w="9525">
            <a:noFill/>
            <a:miter lim="800000"/>
            <a:headEnd/>
            <a:tailEnd/>
          </a:ln>
        </p:spPr>
        <p:txBody>
          <a:bodyPr>
            <a:spAutoFit/>
          </a:bodyPr>
          <a:lstStyle/>
          <a:p>
            <a:r>
              <a:rPr lang="en-CA" sz="2000" b="1">
                <a:solidFill>
                  <a:srgbClr val="FF0000"/>
                </a:solidFill>
              </a:rPr>
              <a:t>Census rural areas and population centres </a:t>
            </a:r>
          </a:p>
          <a:p>
            <a:endParaRPr lang="en-CA" sz="1600" b="1">
              <a:solidFill>
                <a:srgbClr val="FF0000"/>
              </a:solidFill>
            </a:endParaRPr>
          </a:p>
          <a:p>
            <a:r>
              <a:rPr lang="en-CA" sz="1400" b="1">
                <a:solidFill>
                  <a:srgbClr val="FF0000"/>
                </a:solidFill>
              </a:rPr>
              <a:t>Census rural areas </a:t>
            </a:r>
            <a:r>
              <a:rPr lang="en-CA" sz="1400"/>
              <a:t>have with fewer than 1,000 inhabitants and a population density below 400 people per square kilometre. The terminology for all other areas has changed starting with the 2011 census.</a:t>
            </a:r>
          </a:p>
          <a:p>
            <a:endParaRPr lang="en-CA" sz="1400"/>
          </a:p>
          <a:p>
            <a:r>
              <a:rPr lang="en-CA" sz="1400"/>
              <a:t>Statistics Canada has defined census urban areas using the same methodology based on population size and density since the 1971 Census. An census urban area was defined as having a population of at least 1,000 and a density of 400 or more people per square kilometre.</a:t>
            </a:r>
          </a:p>
          <a:p>
            <a:endParaRPr lang="en-CA" sz="1400"/>
          </a:p>
          <a:p>
            <a:r>
              <a:rPr lang="en-CA" sz="1400"/>
              <a:t>Starting with the 2011 Census</a:t>
            </a:r>
            <a:r>
              <a:rPr lang="en-CA" sz="1400" b="1"/>
              <a:t>, </a:t>
            </a:r>
            <a:r>
              <a:rPr lang="en-CA" sz="1400"/>
              <a:t>the </a:t>
            </a:r>
            <a:r>
              <a:rPr lang="en-CA" sz="1400" b="1">
                <a:solidFill>
                  <a:srgbClr val="FF0000"/>
                </a:solidFill>
              </a:rPr>
              <a:t>term 'population centre' replaces the term ‘census urban area</a:t>
            </a:r>
            <a:r>
              <a:rPr lang="en-CA" sz="1400"/>
              <a:t>.' Population centres are classified into one of three population size groups: </a:t>
            </a:r>
            <a:br>
              <a:rPr lang="en-CA" sz="1400"/>
            </a:br>
            <a:r>
              <a:rPr lang="en-CA" sz="1400"/>
              <a:t>	•   small population centres, with a population of between 1,000 and 29,999 </a:t>
            </a:r>
            <a:br>
              <a:rPr lang="en-CA" sz="1400"/>
            </a:br>
            <a:r>
              <a:rPr lang="en-CA" sz="1400"/>
              <a:t>	•   medium population centres, with a population of between 30,000 and 99,999 </a:t>
            </a:r>
            <a:br>
              <a:rPr lang="en-CA" sz="1400"/>
            </a:br>
            <a:r>
              <a:rPr lang="en-CA" sz="1400"/>
              <a:t>	•  large urban population centres, consisting of a population of 100,000 and over. </a:t>
            </a:r>
          </a:p>
          <a:p>
            <a:endParaRPr lang="en-CA" sz="1400"/>
          </a:p>
          <a:p>
            <a:r>
              <a:rPr lang="en-CA" sz="1400"/>
              <a:t>A </a:t>
            </a:r>
            <a:r>
              <a:rPr lang="en-CA" sz="1400" b="1">
                <a:solidFill>
                  <a:srgbClr val="FF0000"/>
                </a:solidFill>
              </a:rPr>
              <a:t>population centre </a:t>
            </a:r>
            <a:r>
              <a:rPr lang="en-CA" sz="1400"/>
              <a:t>is defined as an area with a population of at least 1,000 and a density of 400 or more people per square kilometre. All areas outside population centres continue to be defined as census  rural areas. </a:t>
            </a:r>
            <a:r>
              <a:rPr lang="en-US" sz="1400"/>
              <a:t>Taken together, population centres and census rural areas cover all of Canada. </a:t>
            </a:r>
            <a:endParaRPr lang="en-CA" sz="1400"/>
          </a:p>
          <a:p>
            <a:endParaRPr lang="en-CA" sz="1400"/>
          </a:p>
          <a:p>
            <a:r>
              <a:rPr lang="en-CA" sz="1400"/>
              <a:t>Users of the former census urban area concept will be able to continue with their longitudinal analysis using population centres. </a:t>
            </a:r>
          </a:p>
          <a:p>
            <a:endParaRPr lang="en-CA" sz="1400"/>
          </a:p>
          <a:p>
            <a:r>
              <a:rPr lang="en-CA" sz="1400"/>
              <a:t>For more information, please see the note titled </a:t>
            </a:r>
            <a:r>
              <a:rPr lang="en-CA" sz="1400">
                <a:hlinkClick r:id="rId3"/>
              </a:rPr>
              <a:t>From urban areas to population centres</a:t>
            </a:r>
            <a:r>
              <a:rPr lang="en-CA" sz="1400"/>
              <a:t>, available on the Statistics Canada website, which explains the new terminology and classification of population centres. </a:t>
            </a:r>
          </a:p>
          <a:p>
            <a:endParaRPr lang="en-CA" sz="1400"/>
          </a:p>
          <a:p>
            <a:endParaRPr lang="en-CA" sz="900"/>
          </a:p>
          <a:p>
            <a:endParaRPr lang="en-CA" sz="90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1785938"/>
            <a:ext cx="9144000" cy="430212"/>
          </a:xfrm>
          <a:prstGeom prst="rect">
            <a:avLst/>
          </a:prstGeom>
          <a:noFill/>
          <a:ln w="9525">
            <a:noFill/>
            <a:miter lim="800000"/>
            <a:headEnd/>
            <a:tailEnd/>
          </a:ln>
          <a:effectLst/>
        </p:spPr>
        <p:txBody>
          <a:bodyPr>
            <a:spAutoFit/>
          </a:bodyPr>
          <a:lstStyle/>
          <a:p>
            <a:pPr algn="ctr">
              <a:spcBef>
                <a:spcPct val="50000"/>
              </a:spcBef>
            </a:pPr>
            <a:r>
              <a:rPr lang="en-CA" sz="2200" b="1">
                <a:latin typeface="Arial" charset="0"/>
                <a:cs typeface="Arial" charset="0"/>
              </a:rPr>
              <a:t>In Canada today, all public policy is embedded in a market context</a:t>
            </a:r>
            <a:r>
              <a:rPr lang="en-CA" sz="2200">
                <a:latin typeface="Arial" charset="0"/>
                <a:cs typeface="Arial" charset="0"/>
              </a:rPr>
              <a:t>.</a:t>
            </a:r>
          </a:p>
        </p:txBody>
      </p:sp>
      <p:sp>
        <p:nvSpPr>
          <p:cNvPr id="1096710" name="Oval 6"/>
          <p:cNvSpPr>
            <a:spLocks noChangeArrowheads="1"/>
          </p:cNvSpPr>
          <p:nvPr/>
        </p:nvSpPr>
        <p:spPr bwMode="auto">
          <a:xfrm>
            <a:off x="323850" y="2852738"/>
            <a:ext cx="3241675" cy="3600450"/>
          </a:xfrm>
          <a:prstGeom prst="ellipse">
            <a:avLst/>
          </a:prstGeom>
          <a:noFill/>
          <a:ln w="76200">
            <a:solidFill>
              <a:schemeClr val="tx1"/>
            </a:solidFill>
            <a:round/>
            <a:headEnd/>
            <a:tailEnd/>
          </a:ln>
          <a:effectLst/>
        </p:spPr>
        <p:txBody>
          <a:bodyPr wrap="none" anchor="ctr"/>
          <a:lstStyle/>
          <a:p>
            <a:endParaRPr lang="en-CA"/>
          </a:p>
        </p:txBody>
      </p:sp>
      <p:sp>
        <p:nvSpPr>
          <p:cNvPr id="1096711" name="Oval 7"/>
          <p:cNvSpPr>
            <a:spLocks noChangeArrowheads="1"/>
          </p:cNvSpPr>
          <p:nvPr/>
        </p:nvSpPr>
        <p:spPr bwMode="auto">
          <a:xfrm>
            <a:off x="5580063" y="2852738"/>
            <a:ext cx="3241675" cy="3600450"/>
          </a:xfrm>
          <a:prstGeom prst="ellipse">
            <a:avLst/>
          </a:prstGeom>
          <a:noFill/>
          <a:ln w="76200">
            <a:solidFill>
              <a:schemeClr val="tx1"/>
            </a:solidFill>
            <a:round/>
            <a:headEnd/>
            <a:tailEnd/>
          </a:ln>
          <a:effectLst/>
        </p:spPr>
        <p:txBody>
          <a:bodyPr wrap="none" anchor="ctr"/>
          <a:lstStyle/>
          <a:p>
            <a:endParaRPr lang="en-CA"/>
          </a:p>
        </p:txBody>
      </p:sp>
      <p:sp>
        <p:nvSpPr>
          <p:cNvPr id="1096712" name="Rectangle 8"/>
          <p:cNvSpPr>
            <a:spLocks noChangeArrowheads="1"/>
          </p:cNvSpPr>
          <p:nvPr/>
        </p:nvSpPr>
        <p:spPr bwMode="auto">
          <a:xfrm>
            <a:off x="595313" y="1044575"/>
            <a:ext cx="7704137" cy="523875"/>
          </a:xfrm>
          <a:prstGeom prst="rect">
            <a:avLst/>
          </a:prstGeom>
          <a:noFill/>
          <a:ln w="9525">
            <a:noFill/>
            <a:miter lim="800000"/>
            <a:headEnd/>
            <a:tailEnd/>
          </a:ln>
          <a:effectLst/>
        </p:spPr>
        <p:txBody>
          <a:bodyPr>
            <a:spAutoFit/>
          </a:bodyPr>
          <a:lstStyle/>
          <a:p>
            <a:r>
              <a:rPr lang="en-US" sz="2800" b="1" i="1">
                <a:sym typeface="Wingdings" pitchFamily="2" charset="2"/>
              </a:rPr>
              <a:t>Polanyi . . . THE GREAT TRANSFORMATION</a:t>
            </a:r>
            <a:endParaRPr lang="en-CA" sz="2800" b="1" i="1">
              <a:sym typeface="Wingdings" pitchFamily="2" charset="2"/>
            </a:endParaRPr>
          </a:p>
        </p:txBody>
      </p:sp>
      <p:sp>
        <p:nvSpPr>
          <p:cNvPr id="1096713" name="Text Box 9"/>
          <p:cNvSpPr txBox="1">
            <a:spLocks noChangeArrowheads="1"/>
          </p:cNvSpPr>
          <p:nvPr/>
        </p:nvSpPr>
        <p:spPr bwMode="auto">
          <a:xfrm>
            <a:off x="0" y="2565400"/>
            <a:ext cx="1368425" cy="457200"/>
          </a:xfrm>
          <a:prstGeom prst="rect">
            <a:avLst/>
          </a:prstGeom>
          <a:noFill/>
          <a:ln w="9525">
            <a:noFill/>
            <a:miter lim="800000"/>
            <a:headEnd/>
            <a:tailEnd/>
          </a:ln>
          <a:effectLst/>
        </p:spPr>
        <p:txBody>
          <a:bodyPr>
            <a:spAutoFit/>
          </a:bodyPr>
          <a:lstStyle/>
          <a:p>
            <a:pPr>
              <a:spcBef>
                <a:spcPct val="50000"/>
              </a:spcBef>
            </a:pPr>
            <a:r>
              <a:rPr lang="en-US" b="1" i="1"/>
              <a:t>Society</a:t>
            </a:r>
            <a:endParaRPr lang="en-CA" b="1" i="1"/>
          </a:p>
        </p:txBody>
      </p:sp>
      <p:sp>
        <p:nvSpPr>
          <p:cNvPr id="1096714" name="Text Box 10"/>
          <p:cNvSpPr txBox="1">
            <a:spLocks noChangeArrowheads="1"/>
          </p:cNvSpPr>
          <p:nvPr/>
        </p:nvSpPr>
        <p:spPr bwMode="auto">
          <a:xfrm>
            <a:off x="4500563" y="2565400"/>
            <a:ext cx="1944687" cy="457200"/>
          </a:xfrm>
          <a:prstGeom prst="rect">
            <a:avLst/>
          </a:prstGeom>
          <a:noFill/>
          <a:ln w="9525">
            <a:noFill/>
            <a:miter lim="800000"/>
            <a:headEnd/>
            <a:tailEnd/>
          </a:ln>
          <a:effectLst/>
        </p:spPr>
        <p:txBody>
          <a:bodyPr>
            <a:spAutoFit/>
          </a:bodyPr>
          <a:lstStyle/>
          <a:p>
            <a:pPr>
              <a:spcBef>
                <a:spcPct val="50000"/>
              </a:spcBef>
            </a:pPr>
            <a:r>
              <a:rPr lang="en-US" b="1" i="1"/>
              <a:t>The Market</a:t>
            </a:r>
            <a:endParaRPr lang="en-CA" b="1" i="1"/>
          </a:p>
        </p:txBody>
      </p:sp>
      <p:sp>
        <p:nvSpPr>
          <p:cNvPr id="1096715" name="Oval 11"/>
          <p:cNvSpPr>
            <a:spLocks noChangeArrowheads="1"/>
          </p:cNvSpPr>
          <p:nvPr/>
        </p:nvSpPr>
        <p:spPr bwMode="auto">
          <a:xfrm>
            <a:off x="900113" y="4365625"/>
            <a:ext cx="2087562" cy="576263"/>
          </a:xfrm>
          <a:prstGeom prst="ellipse">
            <a:avLst/>
          </a:prstGeom>
          <a:noFill/>
          <a:ln w="38100">
            <a:solidFill>
              <a:schemeClr val="tx1"/>
            </a:solidFill>
            <a:round/>
            <a:headEnd/>
            <a:tailEnd/>
          </a:ln>
          <a:effectLst/>
        </p:spPr>
        <p:txBody>
          <a:bodyPr wrap="none" anchor="ctr"/>
          <a:lstStyle/>
          <a:p>
            <a:pPr algn="ctr"/>
            <a:r>
              <a:rPr lang="en-US" i="1"/>
              <a:t>The market</a:t>
            </a:r>
            <a:endParaRPr lang="en-CA" i="1"/>
          </a:p>
        </p:txBody>
      </p:sp>
      <p:sp>
        <p:nvSpPr>
          <p:cNvPr id="1096716" name="Oval 12"/>
          <p:cNvSpPr>
            <a:spLocks noChangeArrowheads="1"/>
          </p:cNvSpPr>
          <p:nvPr/>
        </p:nvSpPr>
        <p:spPr bwMode="auto">
          <a:xfrm>
            <a:off x="6227763" y="4437063"/>
            <a:ext cx="2087562" cy="576262"/>
          </a:xfrm>
          <a:prstGeom prst="ellipse">
            <a:avLst/>
          </a:prstGeom>
          <a:noFill/>
          <a:ln w="38100">
            <a:solidFill>
              <a:schemeClr val="tx1"/>
            </a:solidFill>
            <a:round/>
            <a:headEnd/>
            <a:tailEnd/>
          </a:ln>
          <a:effectLst/>
        </p:spPr>
        <p:txBody>
          <a:bodyPr wrap="none" anchor="ctr"/>
          <a:lstStyle/>
          <a:p>
            <a:pPr algn="ctr"/>
            <a:r>
              <a:rPr lang="en-US" i="1"/>
              <a:t>Society</a:t>
            </a:r>
            <a:endParaRPr lang="en-CA" i="1"/>
          </a:p>
        </p:txBody>
      </p:sp>
      <p:sp>
        <p:nvSpPr>
          <p:cNvPr id="1096717" name="Text Box 13"/>
          <p:cNvSpPr txBox="1">
            <a:spLocks noChangeArrowheads="1"/>
          </p:cNvSpPr>
          <p:nvPr/>
        </p:nvSpPr>
        <p:spPr bwMode="auto">
          <a:xfrm>
            <a:off x="4067175" y="4005263"/>
            <a:ext cx="1225550" cy="1098550"/>
          </a:xfrm>
          <a:prstGeom prst="rect">
            <a:avLst/>
          </a:prstGeom>
          <a:noFill/>
          <a:ln w="9525">
            <a:noFill/>
            <a:miter lim="800000"/>
            <a:headEnd/>
            <a:tailEnd/>
          </a:ln>
          <a:effectLst/>
        </p:spPr>
        <p:txBody>
          <a:bodyPr>
            <a:spAutoFit/>
          </a:bodyPr>
          <a:lstStyle/>
          <a:p>
            <a:pPr>
              <a:spcBef>
                <a:spcPct val="50000"/>
              </a:spcBef>
            </a:pPr>
            <a:r>
              <a:rPr lang="en-US" sz="6600">
                <a:sym typeface="Wingdings" pitchFamily="2" charset="2"/>
              </a:rPr>
              <a:t></a:t>
            </a:r>
            <a:endParaRPr lang="en-CA" sz="6600"/>
          </a:p>
        </p:txBody>
      </p:sp>
      <p:sp>
        <p:nvSpPr>
          <p:cNvPr id="5131"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096712">
                                            <p:txEl>
                                              <p:pRg st="0" end="0"/>
                                            </p:txEl>
                                          </p:spTgt>
                                        </p:tgtEl>
                                        <p:attrNameLst>
                                          <p:attrName>style.visibility</p:attrName>
                                        </p:attrNameLst>
                                      </p:cBhvr>
                                      <p:to>
                                        <p:strVal val="visible"/>
                                      </p:to>
                                    </p:set>
                                    <p:anim calcmode="lin" valueType="num">
                                      <p:cBhvr>
                                        <p:cTn id="7" dur="1000" fill="hold"/>
                                        <p:tgtEl>
                                          <p:spTgt spid="109671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967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671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96710"/>
                                        </p:tgtEl>
                                        <p:attrNameLst>
                                          <p:attrName>style.visibility</p:attrName>
                                        </p:attrNameLst>
                                      </p:cBhvr>
                                      <p:to>
                                        <p:strVal val="visible"/>
                                      </p:to>
                                    </p:set>
                                    <p:anim calcmode="lin" valueType="num">
                                      <p:cBhvr>
                                        <p:cTn id="14" dur="1000" fill="hold"/>
                                        <p:tgtEl>
                                          <p:spTgt spid="1096710"/>
                                        </p:tgtEl>
                                        <p:attrNameLst>
                                          <p:attrName>ppt_x</p:attrName>
                                        </p:attrNameLst>
                                      </p:cBhvr>
                                      <p:tavLst>
                                        <p:tav tm="0">
                                          <p:val>
                                            <p:strVal val="#ppt_x-.2"/>
                                          </p:val>
                                        </p:tav>
                                        <p:tav tm="100000">
                                          <p:val>
                                            <p:strVal val="#ppt_x"/>
                                          </p:val>
                                        </p:tav>
                                      </p:tavLst>
                                    </p:anim>
                                    <p:anim calcmode="lin" valueType="num">
                                      <p:cBhvr>
                                        <p:cTn id="15" dur="1000" fill="hold"/>
                                        <p:tgtEl>
                                          <p:spTgt spid="10967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967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096713"/>
                                        </p:tgtEl>
                                        <p:attrNameLst>
                                          <p:attrName>style.visibility</p:attrName>
                                        </p:attrNameLst>
                                      </p:cBhvr>
                                      <p:to>
                                        <p:strVal val="visible"/>
                                      </p:to>
                                    </p:set>
                                    <p:anim calcmode="lin" valueType="num">
                                      <p:cBhvr>
                                        <p:cTn id="21" dur="1000" fill="hold"/>
                                        <p:tgtEl>
                                          <p:spTgt spid="1096713"/>
                                        </p:tgtEl>
                                        <p:attrNameLst>
                                          <p:attrName>ppt_x</p:attrName>
                                        </p:attrNameLst>
                                      </p:cBhvr>
                                      <p:tavLst>
                                        <p:tav tm="0">
                                          <p:val>
                                            <p:strVal val="#ppt_x-.2"/>
                                          </p:val>
                                        </p:tav>
                                        <p:tav tm="100000">
                                          <p:val>
                                            <p:strVal val="#ppt_x"/>
                                          </p:val>
                                        </p:tav>
                                      </p:tavLst>
                                    </p:anim>
                                    <p:anim calcmode="lin" valueType="num">
                                      <p:cBhvr>
                                        <p:cTn id="22" dur="1000" fill="hold"/>
                                        <p:tgtEl>
                                          <p:spTgt spid="109671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967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096715"/>
                                        </p:tgtEl>
                                        <p:attrNameLst>
                                          <p:attrName>style.visibility</p:attrName>
                                        </p:attrNameLst>
                                      </p:cBhvr>
                                      <p:to>
                                        <p:strVal val="visible"/>
                                      </p:to>
                                    </p:set>
                                    <p:anim calcmode="lin" valueType="num">
                                      <p:cBhvr>
                                        <p:cTn id="28" dur="1000" fill="hold"/>
                                        <p:tgtEl>
                                          <p:spTgt spid="1096715"/>
                                        </p:tgtEl>
                                        <p:attrNameLst>
                                          <p:attrName>ppt_x</p:attrName>
                                        </p:attrNameLst>
                                      </p:cBhvr>
                                      <p:tavLst>
                                        <p:tav tm="0">
                                          <p:val>
                                            <p:strVal val="#ppt_x-.2"/>
                                          </p:val>
                                        </p:tav>
                                        <p:tav tm="100000">
                                          <p:val>
                                            <p:strVal val="#ppt_x"/>
                                          </p:val>
                                        </p:tav>
                                      </p:tavLst>
                                    </p:anim>
                                    <p:anim calcmode="lin" valueType="num">
                                      <p:cBhvr>
                                        <p:cTn id="29" dur="1000" fill="hold"/>
                                        <p:tgtEl>
                                          <p:spTgt spid="109671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9671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096711"/>
                                        </p:tgtEl>
                                        <p:attrNameLst>
                                          <p:attrName>style.visibility</p:attrName>
                                        </p:attrNameLst>
                                      </p:cBhvr>
                                      <p:to>
                                        <p:strVal val="visible"/>
                                      </p:to>
                                    </p:set>
                                    <p:anim calcmode="lin" valueType="num">
                                      <p:cBhvr>
                                        <p:cTn id="35" dur="1000" fill="hold"/>
                                        <p:tgtEl>
                                          <p:spTgt spid="1096711"/>
                                        </p:tgtEl>
                                        <p:attrNameLst>
                                          <p:attrName>ppt_x</p:attrName>
                                        </p:attrNameLst>
                                      </p:cBhvr>
                                      <p:tavLst>
                                        <p:tav tm="0">
                                          <p:val>
                                            <p:strVal val="#ppt_x-.2"/>
                                          </p:val>
                                        </p:tav>
                                        <p:tav tm="100000">
                                          <p:val>
                                            <p:strVal val="#ppt_x"/>
                                          </p:val>
                                        </p:tav>
                                      </p:tavLst>
                                    </p:anim>
                                    <p:anim calcmode="lin" valueType="num">
                                      <p:cBhvr>
                                        <p:cTn id="36" dur="1000" fill="hold"/>
                                        <p:tgtEl>
                                          <p:spTgt spid="109671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967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096714"/>
                                        </p:tgtEl>
                                        <p:attrNameLst>
                                          <p:attrName>style.visibility</p:attrName>
                                        </p:attrNameLst>
                                      </p:cBhvr>
                                      <p:to>
                                        <p:strVal val="visible"/>
                                      </p:to>
                                    </p:set>
                                    <p:anim calcmode="lin" valueType="num">
                                      <p:cBhvr>
                                        <p:cTn id="42" dur="1000" fill="hold"/>
                                        <p:tgtEl>
                                          <p:spTgt spid="1096714"/>
                                        </p:tgtEl>
                                        <p:attrNameLst>
                                          <p:attrName>ppt_x</p:attrName>
                                        </p:attrNameLst>
                                      </p:cBhvr>
                                      <p:tavLst>
                                        <p:tav tm="0">
                                          <p:val>
                                            <p:strVal val="#ppt_x-.2"/>
                                          </p:val>
                                        </p:tav>
                                        <p:tav tm="100000">
                                          <p:val>
                                            <p:strVal val="#ppt_x"/>
                                          </p:val>
                                        </p:tav>
                                      </p:tavLst>
                                    </p:anim>
                                    <p:anim calcmode="lin" valueType="num">
                                      <p:cBhvr>
                                        <p:cTn id="43" dur="1000" fill="hold"/>
                                        <p:tgtEl>
                                          <p:spTgt spid="1096714"/>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967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096716"/>
                                        </p:tgtEl>
                                        <p:attrNameLst>
                                          <p:attrName>style.visibility</p:attrName>
                                        </p:attrNameLst>
                                      </p:cBhvr>
                                      <p:to>
                                        <p:strVal val="visible"/>
                                      </p:to>
                                    </p:set>
                                    <p:anim calcmode="lin" valueType="num">
                                      <p:cBhvr>
                                        <p:cTn id="49" dur="1000" fill="hold"/>
                                        <p:tgtEl>
                                          <p:spTgt spid="1096716"/>
                                        </p:tgtEl>
                                        <p:attrNameLst>
                                          <p:attrName>ppt_x</p:attrName>
                                        </p:attrNameLst>
                                      </p:cBhvr>
                                      <p:tavLst>
                                        <p:tav tm="0">
                                          <p:val>
                                            <p:strVal val="#ppt_x-.2"/>
                                          </p:val>
                                        </p:tav>
                                        <p:tav tm="100000">
                                          <p:val>
                                            <p:strVal val="#ppt_x"/>
                                          </p:val>
                                        </p:tav>
                                      </p:tavLst>
                                    </p:anim>
                                    <p:anim calcmode="lin" valueType="num">
                                      <p:cBhvr>
                                        <p:cTn id="50" dur="1000" fill="hold"/>
                                        <p:tgtEl>
                                          <p:spTgt spid="1096716"/>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09671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096717"/>
                                        </p:tgtEl>
                                        <p:attrNameLst>
                                          <p:attrName>style.visibility</p:attrName>
                                        </p:attrNameLst>
                                      </p:cBhvr>
                                      <p:to>
                                        <p:strVal val="visible"/>
                                      </p:to>
                                    </p:set>
                                    <p:anim calcmode="lin" valueType="num">
                                      <p:cBhvr>
                                        <p:cTn id="56" dur="1000" fill="hold"/>
                                        <p:tgtEl>
                                          <p:spTgt spid="1096717"/>
                                        </p:tgtEl>
                                        <p:attrNameLst>
                                          <p:attrName>ppt_x</p:attrName>
                                        </p:attrNameLst>
                                      </p:cBhvr>
                                      <p:tavLst>
                                        <p:tav tm="0">
                                          <p:val>
                                            <p:strVal val="#ppt_x-.2"/>
                                          </p:val>
                                        </p:tav>
                                        <p:tav tm="100000">
                                          <p:val>
                                            <p:strVal val="#ppt_x"/>
                                          </p:val>
                                        </p:tav>
                                      </p:tavLst>
                                    </p:anim>
                                    <p:anim calcmode="lin" valueType="num">
                                      <p:cBhvr>
                                        <p:cTn id="57" dur="1000" fill="hold"/>
                                        <p:tgtEl>
                                          <p:spTgt spid="1096717"/>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09671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434"/>
                                        </p:tgtEl>
                                        <p:attrNameLst>
                                          <p:attrName>style.visibility</p:attrName>
                                        </p:attrNameLst>
                                      </p:cBhvr>
                                      <p:to>
                                        <p:strVal val="visible"/>
                                      </p:to>
                                    </p:set>
                                    <p:animEffect transition="in" filter="fade">
                                      <p:cBhvr>
                                        <p:cTn id="63" dur="1000"/>
                                        <p:tgtEl>
                                          <p:spTgt spid="18434"/>
                                        </p:tgtEl>
                                      </p:cBhvr>
                                    </p:animEffect>
                                    <p:anim calcmode="lin" valueType="num">
                                      <p:cBhvr>
                                        <p:cTn id="64" dur="1000" fill="hold"/>
                                        <p:tgtEl>
                                          <p:spTgt spid="18434"/>
                                        </p:tgtEl>
                                        <p:attrNameLst>
                                          <p:attrName>ppt_x</p:attrName>
                                        </p:attrNameLst>
                                      </p:cBhvr>
                                      <p:tavLst>
                                        <p:tav tm="0">
                                          <p:val>
                                            <p:strVal val="#ppt_x"/>
                                          </p:val>
                                        </p:tav>
                                        <p:tav tm="100000">
                                          <p:val>
                                            <p:strVal val="#ppt_x"/>
                                          </p:val>
                                        </p:tav>
                                      </p:tavLst>
                                    </p:anim>
                                    <p:anim calcmode="lin" valueType="num">
                                      <p:cBhvr>
                                        <p:cTn id="65"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096710" grpId="0" animBg="1"/>
      <p:bldP spid="1096711" grpId="0" animBg="1"/>
      <p:bldP spid="1096713" grpId="0"/>
      <p:bldP spid="1096714" grpId="0"/>
      <p:bldP spid="1096715" grpId="0" animBg="1"/>
      <p:bldP spid="1096716" grpId="0" animBg="1"/>
      <p:bldP spid="10967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txBox="1">
            <a:spLocks noGrp="1"/>
          </p:cNvSpPr>
          <p:nvPr/>
        </p:nvSpPr>
        <p:spPr bwMode="auto">
          <a:xfrm>
            <a:off x="395288" y="6408738"/>
            <a:ext cx="1522412" cy="476250"/>
          </a:xfrm>
          <a:prstGeom prst="rect">
            <a:avLst/>
          </a:prstGeom>
          <a:noFill/>
          <a:ln w="9525">
            <a:noFill/>
            <a:miter lim="800000"/>
            <a:headEnd/>
            <a:tailEnd/>
          </a:ln>
        </p:spPr>
        <p:txBody>
          <a:bodyPr/>
          <a:lstStyle/>
          <a:p>
            <a:fld id="{47D1083E-FB8C-4776-A3C0-1AFC60E5A8D5}" type="slidenum">
              <a:rPr lang="en-CA" sz="1200">
                <a:solidFill>
                  <a:schemeClr val="accent2"/>
                </a:solidFill>
              </a:rPr>
              <a:pPr/>
              <a:t>40</a:t>
            </a:fld>
            <a:endParaRPr lang="en-CA" sz="1200">
              <a:solidFill>
                <a:schemeClr val="accent2"/>
              </a:solidFill>
            </a:endParaRPr>
          </a:p>
        </p:txBody>
      </p:sp>
      <p:sp>
        <p:nvSpPr>
          <p:cNvPr id="41987" name="TextBox 1"/>
          <p:cNvSpPr txBox="1">
            <a:spLocks noChangeArrowheads="1"/>
          </p:cNvSpPr>
          <p:nvPr/>
        </p:nvSpPr>
        <p:spPr bwMode="auto">
          <a:xfrm>
            <a:off x="539750" y="758825"/>
            <a:ext cx="8208963" cy="3600450"/>
          </a:xfrm>
          <a:prstGeom prst="rect">
            <a:avLst/>
          </a:prstGeom>
          <a:noFill/>
          <a:ln w="9525">
            <a:noFill/>
            <a:miter lim="800000"/>
            <a:headEnd/>
            <a:tailEnd/>
          </a:ln>
        </p:spPr>
        <p:txBody>
          <a:bodyPr>
            <a:spAutoFit/>
          </a:bodyPr>
          <a:lstStyle/>
          <a:p>
            <a:endParaRPr lang="en-CA" sz="1400"/>
          </a:p>
          <a:p>
            <a:r>
              <a:rPr lang="en-CA" sz="1400"/>
              <a:t>Within census rural areas, population densities and living conditions can vary greatly. Included in census rural areas are:</a:t>
            </a:r>
          </a:p>
          <a:p>
            <a:r>
              <a:rPr lang="en-CA" sz="1400"/>
              <a:t>. . . small towns, villages and other populated places with less than 1,000 population according to the current census;</a:t>
            </a:r>
          </a:p>
          <a:p>
            <a:r>
              <a:rPr lang="en-CA" sz="1400"/>
              <a:t>. . . rural fringes of census metropolitan areas and census agglomerations that may contain estate lots, as well as agricultural, undeveloped and non-developable lands ;</a:t>
            </a:r>
          </a:p>
          <a:p>
            <a:r>
              <a:rPr lang="en-CA" sz="1400"/>
              <a:t>. . . agricultural lands;</a:t>
            </a:r>
          </a:p>
          <a:p>
            <a:r>
              <a:rPr lang="en-CA" sz="1400"/>
              <a:t>. . . remote and wilderness areas.</a:t>
            </a:r>
          </a:p>
          <a:p>
            <a:endParaRPr lang="en-CA" sz="1400"/>
          </a:p>
          <a:p>
            <a:r>
              <a:rPr lang="en-CA" sz="1400"/>
              <a:t>Note that both population centres and census rural areas may exist within each of the “higher” geographical groups. Thus, population centres and census rural areas may be used as variables to cross-classify census data within any standard geographic areas such as census subdivisions, census divisions, census metropolitan areas, census agglomerations or census </a:t>
            </a:r>
            <a:r>
              <a:rPr lang="en-CA" sz="1400" b="1"/>
              <a:t>M</a:t>
            </a:r>
            <a:r>
              <a:rPr lang="en-CA" sz="1400"/>
              <a:t>etropolitan area and census agglomeration </a:t>
            </a:r>
            <a:r>
              <a:rPr lang="en-CA" sz="1400" b="1"/>
              <a:t>I</a:t>
            </a:r>
            <a:r>
              <a:rPr lang="en-CA" sz="1400"/>
              <a:t>nfluenced </a:t>
            </a:r>
            <a:r>
              <a:rPr lang="en-CA" sz="1400" b="1"/>
              <a:t>Z</a:t>
            </a:r>
            <a:r>
              <a:rPr lang="en-CA" sz="1400"/>
              <a:t>ones (MIZ).</a:t>
            </a:r>
          </a:p>
          <a:p>
            <a:endParaRPr lang="en-CA" sz="900"/>
          </a:p>
          <a:p>
            <a:endParaRPr lang="en-CA" sz="900"/>
          </a:p>
        </p:txBody>
      </p:sp>
      <p:sp>
        <p:nvSpPr>
          <p:cNvPr id="41988" name="Slide Number Placeholder 2"/>
          <p:cNvSpPr>
            <a:spLocks noGrp="1"/>
          </p:cNvSpPr>
          <p:nvPr>
            <p:ph type="sldNum" sz="quarter" idx="12"/>
          </p:nvPr>
        </p:nvSpPr>
        <p:spPr>
          <a:noFill/>
          <a:ln>
            <a:miter lim="800000"/>
            <a:headEnd/>
            <a:tailEnd/>
          </a:ln>
        </p:spPr>
        <p:txBody>
          <a:bodyPr/>
          <a:lstStyle/>
          <a:p>
            <a:fld id="{AF595CA6-8B9B-4EE9-B9D3-D706568F1129}" type="slidenum">
              <a:rPr lang="en-CA" smtClean="0"/>
              <a:pPr/>
              <a:t>40</a:t>
            </a:fld>
            <a:endParaRPr lang="en-CA" smtClean="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43011" name="Picture 2"/>
          <p:cNvPicPr>
            <a:picLocks noChangeAspect="1" noChangeArrowheads="1"/>
          </p:cNvPicPr>
          <p:nvPr/>
        </p:nvPicPr>
        <p:blipFill>
          <a:blip r:embed="rId3" cstate="print"/>
          <a:srcRect/>
          <a:stretch>
            <a:fillRect/>
          </a:stretch>
        </p:blipFill>
        <p:spPr bwMode="auto">
          <a:xfrm>
            <a:off x="296863" y="823913"/>
            <a:ext cx="8548687" cy="580548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44035" name="Picture 2"/>
          <p:cNvPicPr>
            <a:picLocks noChangeAspect="1" noChangeArrowheads="1"/>
          </p:cNvPicPr>
          <p:nvPr/>
        </p:nvPicPr>
        <p:blipFill>
          <a:blip r:embed="rId3" cstate="print"/>
          <a:srcRect/>
          <a:stretch>
            <a:fillRect/>
          </a:stretch>
        </p:blipFill>
        <p:spPr bwMode="auto">
          <a:xfrm>
            <a:off x="296863" y="747713"/>
            <a:ext cx="8548687" cy="580548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45059" name="Picture 3"/>
          <p:cNvPicPr>
            <a:picLocks noChangeAspect="1" noChangeArrowheads="1"/>
          </p:cNvPicPr>
          <p:nvPr/>
        </p:nvPicPr>
        <p:blipFill>
          <a:blip r:embed="rId3" cstate="print"/>
          <a:srcRect/>
          <a:stretch>
            <a:fillRect/>
          </a:stretch>
        </p:blipFill>
        <p:spPr bwMode="auto">
          <a:xfrm>
            <a:off x="228600" y="914400"/>
            <a:ext cx="8686800" cy="5791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miter lim="800000"/>
            <a:headEnd/>
            <a:tailEnd/>
          </a:ln>
        </p:spPr>
        <p:txBody>
          <a:bodyPr/>
          <a:lstStyle/>
          <a:p>
            <a:fld id="{1454EC3D-C59F-4FFB-90F6-9984A7240BB2}" type="slidenum">
              <a:rPr lang="en-CA" smtClean="0"/>
              <a:pPr/>
              <a:t>44</a:t>
            </a:fld>
            <a:endParaRPr lang="en-CA" smtClean="0"/>
          </a:p>
        </p:txBody>
      </p:sp>
      <p:sp>
        <p:nvSpPr>
          <p:cNvPr id="3076" name="TextBox 1"/>
          <p:cNvSpPr txBox="1">
            <a:spLocks noChangeArrowheads="1"/>
          </p:cNvSpPr>
          <p:nvPr/>
        </p:nvSpPr>
        <p:spPr bwMode="auto">
          <a:xfrm>
            <a:off x="-15875" y="685800"/>
            <a:ext cx="91440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CA" sz="3200" b="1" dirty="0" smtClean="0"/>
              <a:t>Three ways of following rural demography</a:t>
            </a:r>
          </a:p>
          <a:p>
            <a:pPr eaLnBrk="1" hangingPunct="1">
              <a:defRPr/>
            </a:pPr>
            <a:endParaRPr lang="en-CA" sz="3200" b="1" dirty="0"/>
          </a:p>
          <a:p>
            <a:pPr marL="457200" indent="-457200" eaLnBrk="1" hangingPunct="1">
              <a:buFont typeface="Arial" pitchFamily="34" charset="0"/>
              <a:buChar char="•"/>
              <a:defRPr/>
            </a:pPr>
            <a:r>
              <a:rPr lang="en-CA" sz="3200" b="1" dirty="0" smtClean="0"/>
              <a:t>Nature of community / neighbourhood 	</a:t>
            </a:r>
            <a:r>
              <a:rPr lang="en-CA" sz="2000" b="1" dirty="0" smtClean="0"/>
              <a:t>(census rural areas)</a:t>
            </a:r>
          </a:p>
          <a:p>
            <a:pPr marL="457200" indent="-457200" eaLnBrk="1" hangingPunct="1">
              <a:buFont typeface="Arial" pitchFamily="34" charset="0"/>
              <a:buChar char="•"/>
              <a:defRPr/>
            </a:pPr>
            <a:endParaRPr lang="en-CA" sz="2000" b="1" dirty="0"/>
          </a:p>
          <a:p>
            <a:pPr marL="457200" indent="-457200" eaLnBrk="1" hangingPunct="1">
              <a:buFont typeface="Arial" pitchFamily="34" charset="0"/>
              <a:buChar char="•"/>
              <a:defRPr/>
            </a:pPr>
            <a:r>
              <a:rPr lang="en-CA" sz="3200" b="1" dirty="0" smtClean="0">
                <a:solidFill>
                  <a:srgbClr val="FF3300"/>
                </a:solidFill>
              </a:rPr>
              <a:t>Type of labour market </a:t>
            </a:r>
          </a:p>
          <a:p>
            <a:pPr lvl="1" indent="0" eaLnBrk="1" hangingPunct="1">
              <a:defRPr/>
            </a:pPr>
            <a:r>
              <a:rPr lang="en-CA" sz="3200" b="1" dirty="0" smtClean="0">
                <a:solidFill>
                  <a:srgbClr val="FF3300"/>
                </a:solidFill>
              </a:rPr>
              <a:t>		</a:t>
            </a:r>
            <a:r>
              <a:rPr lang="en-CA" sz="2000" b="1" dirty="0" smtClean="0">
                <a:solidFill>
                  <a:srgbClr val="FF3300"/>
                </a:solidFill>
              </a:rPr>
              <a:t>(rural and small town (non-CMA/CA) areas)</a:t>
            </a:r>
          </a:p>
          <a:p>
            <a:pPr lvl="1" indent="0" eaLnBrk="1" hangingPunct="1">
              <a:defRPr/>
            </a:pPr>
            <a:endParaRPr lang="en-CA" sz="2000" b="1" dirty="0" smtClean="0"/>
          </a:p>
          <a:p>
            <a:pPr marL="457200" indent="-457200" eaLnBrk="1" hangingPunct="1">
              <a:buFont typeface="Arial" pitchFamily="34" charset="0"/>
              <a:buChar char="•"/>
              <a:defRPr/>
            </a:pPr>
            <a:r>
              <a:rPr lang="en-CA" sz="3200" b="1" dirty="0" smtClean="0"/>
              <a:t>Type of region</a:t>
            </a:r>
          </a:p>
          <a:p>
            <a:pPr lvl="1" indent="0" eaLnBrk="1" hangingPunct="1">
              <a:defRPr/>
            </a:pPr>
            <a:r>
              <a:rPr lang="en-CA" sz="3200" b="1" dirty="0"/>
              <a:t>	</a:t>
            </a:r>
            <a:r>
              <a:rPr lang="en-CA" sz="3200" b="1" dirty="0" smtClean="0"/>
              <a:t>	</a:t>
            </a:r>
            <a:r>
              <a:rPr lang="en-CA" sz="2000" b="1" dirty="0" smtClean="0"/>
              <a:t>(predominantly rural regions, OECD regional typology)</a:t>
            </a:r>
            <a:endParaRPr lang="en-CA" sz="2000" dirty="0" smtClean="0"/>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txBox="1">
            <a:spLocks noGrp="1"/>
          </p:cNvSpPr>
          <p:nvPr/>
        </p:nvSpPr>
        <p:spPr bwMode="auto">
          <a:xfrm>
            <a:off x="395288" y="6408738"/>
            <a:ext cx="1522412" cy="476250"/>
          </a:xfrm>
          <a:prstGeom prst="rect">
            <a:avLst/>
          </a:prstGeom>
          <a:noFill/>
          <a:ln w="9525">
            <a:noFill/>
            <a:miter lim="800000"/>
            <a:headEnd/>
            <a:tailEnd/>
          </a:ln>
        </p:spPr>
        <p:txBody>
          <a:bodyPr/>
          <a:lstStyle/>
          <a:p>
            <a:fld id="{54CBB886-1A60-4DB1-A376-ADCE7EDA7051}" type="slidenum">
              <a:rPr lang="en-CA" sz="1200">
                <a:solidFill>
                  <a:schemeClr val="accent2"/>
                </a:solidFill>
              </a:rPr>
              <a:pPr/>
              <a:t>45</a:t>
            </a:fld>
            <a:endParaRPr lang="en-CA" sz="1200">
              <a:solidFill>
                <a:schemeClr val="accent2"/>
              </a:solidFill>
            </a:endParaRPr>
          </a:p>
        </p:txBody>
      </p:sp>
      <p:sp>
        <p:nvSpPr>
          <p:cNvPr id="47107" name="TextBox 1"/>
          <p:cNvSpPr txBox="1">
            <a:spLocks noChangeArrowheads="1"/>
          </p:cNvSpPr>
          <p:nvPr/>
        </p:nvSpPr>
        <p:spPr bwMode="auto">
          <a:xfrm>
            <a:off x="-22225" y="366713"/>
            <a:ext cx="9251950" cy="6816725"/>
          </a:xfrm>
          <a:prstGeom prst="rect">
            <a:avLst/>
          </a:prstGeom>
          <a:noFill/>
          <a:ln w="9525">
            <a:noFill/>
            <a:miter lim="800000"/>
            <a:headEnd/>
            <a:tailEnd/>
          </a:ln>
        </p:spPr>
        <p:txBody>
          <a:bodyPr>
            <a:spAutoFit/>
          </a:bodyPr>
          <a:lstStyle/>
          <a:p>
            <a:r>
              <a:rPr lang="en-CA" b="1">
                <a:solidFill>
                  <a:srgbClr val="FF0000"/>
                </a:solidFill>
              </a:rPr>
              <a:t>Larger urban centres (LUCs) </a:t>
            </a:r>
            <a:r>
              <a:rPr lang="en-CA"/>
              <a:t>are Census Metropolitan Areas (CMAs) and Census Agglomerations (CAs):</a:t>
            </a:r>
          </a:p>
          <a:p>
            <a:pPr lvl="1"/>
            <a:r>
              <a:rPr lang="en-CA" sz="1400" b="1"/>
              <a:t>Census Metropolitan Areas (CMAs) </a:t>
            </a:r>
            <a:r>
              <a:rPr lang="en-CA" sz="1400"/>
              <a:t>have a built-up core population of 50,000 or more with a total population of 100,000 or more (prior to 2006, the built-up core threshold was 100,000).</a:t>
            </a:r>
          </a:p>
          <a:p>
            <a:pPr lvl="1"/>
            <a:r>
              <a:rPr lang="en-CA" sz="1400" b="1"/>
              <a:t>Census Agglomerations (CAs)</a:t>
            </a:r>
            <a:r>
              <a:rPr lang="en-CA" sz="1400"/>
              <a:t> have a built-up core population of 10,000 or more with a total population of less than 100,000 (prior to 2006, a few CAs had a total population over 100,000 if they had less than 100,000 in the built-up core – due to the different definition of a CMA prior to 2006).</a:t>
            </a:r>
          </a:p>
          <a:p>
            <a:r>
              <a:rPr lang="en-CA" sz="1200"/>
              <a:t>Both CMAs and CAs include the total population of neighbouring census subdivisions (CSDs) (i.e., incorporated towns and municipalities) where more than 50% of the employed residents commute (i.e. a measure of social-economic integration) to the built-up core of a specific CMA or CA. More details of the delineation are available from Statistics Canada (2007). {Statistics Canada. (2007) </a:t>
            </a:r>
            <a:r>
              <a:rPr lang="en-CA" sz="1200" b="1"/>
              <a:t>2006 Census Dictionary </a:t>
            </a:r>
            <a:r>
              <a:rPr lang="en-CA" sz="1200"/>
              <a:t>(Ottawa: Statistics Canada, Catalogue no. 92-566)} (</a:t>
            </a:r>
            <a:r>
              <a:rPr lang="en-CA" sz="1200">
                <a:hlinkClick r:id="rId3"/>
              </a:rPr>
              <a:t>http://www12.statcan.gc.ca/english/census06/reference/dictionary/index.cfm</a:t>
            </a:r>
            <a:r>
              <a:rPr lang="en-CA" sz="1200"/>
              <a:t>)}</a:t>
            </a:r>
          </a:p>
          <a:p>
            <a:r>
              <a:rPr lang="en-CA" b="1">
                <a:solidFill>
                  <a:srgbClr val="FF0000"/>
                </a:solidFill>
              </a:rPr>
              <a:t>Rural and small town (RST)</a:t>
            </a:r>
            <a:r>
              <a:rPr lang="en-CA">
                <a:solidFill>
                  <a:srgbClr val="FF0000"/>
                </a:solidFill>
              </a:rPr>
              <a:t> </a:t>
            </a:r>
            <a:r>
              <a:rPr lang="en-CA"/>
              <a:t>areas refer to non-CMA/CA areas. RST areas are divided into five types of zones based on the degree of influence (i.e., commuting) to any LUC. </a:t>
            </a:r>
            <a:r>
              <a:rPr lang="en-CA" sz="1400"/>
              <a:t>These zones are Census </a:t>
            </a:r>
            <a:r>
              <a:rPr lang="en-CA" sz="1400" b="1"/>
              <a:t>M</a:t>
            </a:r>
            <a:r>
              <a:rPr lang="en-CA" sz="1400"/>
              <a:t>etropolitan and Census Agglomerated </a:t>
            </a:r>
            <a:r>
              <a:rPr lang="en-CA" sz="1400" b="1"/>
              <a:t>I</a:t>
            </a:r>
            <a:r>
              <a:rPr lang="en-CA" sz="1400"/>
              <a:t>nfluenced </a:t>
            </a:r>
            <a:r>
              <a:rPr lang="en-CA" sz="1400" b="1"/>
              <a:t>Z</a:t>
            </a:r>
            <a:r>
              <a:rPr lang="en-CA" sz="1400"/>
              <a:t>ones (MIZs) (Statistics Canada, 2007). They are defined as follows:</a:t>
            </a:r>
          </a:p>
          <a:p>
            <a:r>
              <a:rPr lang="en-CA" sz="1400" b="1"/>
              <a:t>… Strong MIZ </a:t>
            </a:r>
            <a:r>
              <a:rPr lang="en-CA" sz="1400"/>
              <a:t>includes CSDs where at least 30% of the employed residents commute to any CMA or CA;</a:t>
            </a:r>
          </a:p>
          <a:p>
            <a:r>
              <a:rPr lang="en-CA" sz="1400" b="1"/>
              <a:t>... Moderate MIZ</a:t>
            </a:r>
            <a:r>
              <a:rPr lang="en-CA" sz="1400"/>
              <a:t> includes CSDs where 5% to less than 30% of the employed residents commute to any CMA or CA;</a:t>
            </a:r>
          </a:p>
          <a:p>
            <a:r>
              <a:rPr lang="en-CA" sz="1400" b="1"/>
              <a:t>… Weak MIZ</a:t>
            </a:r>
            <a:r>
              <a:rPr lang="en-CA" sz="1400"/>
              <a:t> includes CSDs where more than zero but less than 5% of the employed residents commute to any CMA or CA;</a:t>
            </a:r>
          </a:p>
          <a:p>
            <a:r>
              <a:rPr lang="en-CA" sz="1400" b="1"/>
              <a:t>… No MIZ</a:t>
            </a:r>
            <a:r>
              <a:rPr lang="en-CA" sz="1400"/>
              <a:t> includes CSDs where none of the employed residents commute to any CMA or CA (or the number of employed residents is less than 40); and</a:t>
            </a:r>
          </a:p>
          <a:p>
            <a:r>
              <a:rPr lang="en-CA" sz="1400" b="1"/>
              <a:t>… RST Territories</a:t>
            </a:r>
            <a:r>
              <a:rPr lang="en-CA" sz="1400"/>
              <a:t> refers to the non-CMA/CA parts of the Yukon, the Northwest Territories and Nunavut (i.e. the areas outside the CAs of Whitehorse and Yellowknife).</a:t>
            </a:r>
          </a:p>
          <a:p>
            <a:endParaRPr lang="en-CA" sz="1000"/>
          </a:p>
          <a:p>
            <a:r>
              <a:rPr lang="en-GB" sz="1000"/>
              <a:t>{See du Plessis, Valerie, Roland Beshiri, Ray D. Bollman and Heather Clemenson. (2001) “Definitions of Rural.” </a:t>
            </a:r>
            <a:r>
              <a:rPr lang="en-GB" sz="1000" b="1"/>
              <a:t>Rural and Small Town Canada Analysis Bulletin</a:t>
            </a:r>
            <a:r>
              <a:rPr lang="en-GB" sz="1000"/>
              <a:t> Vol. 3, No. 3 (Ottawa:  Statistics Canada, Catalogue. no. 21-006-XIE). (</a:t>
            </a:r>
            <a:r>
              <a:rPr lang="en-GB" sz="1000">
                <a:hlinkClick r:id="rId4"/>
              </a:rPr>
              <a:t>http://www.statcan.gc.ca/bsolc/olc-cel/olc-cel?catno=21-006-X&amp;CHROPG=1&amp;lang=eng</a:t>
            </a:r>
            <a:r>
              <a:rPr lang="en-GB" sz="1000"/>
              <a:t>)}</a:t>
            </a:r>
            <a:endParaRPr lang="en-CA" sz="1000"/>
          </a:p>
          <a:p>
            <a:endParaRPr lang="en-CA" sz="1400"/>
          </a:p>
          <a:p>
            <a:endParaRPr lang="en-CA"/>
          </a:p>
          <a:p>
            <a:endParaRPr lang="en-CA" sz="900"/>
          </a:p>
        </p:txBody>
      </p:sp>
      <p:sp>
        <p:nvSpPr>
          <p:cNvPr id="47108" name="Slide Number Placeholder 2"/>
          <p:cNvSpPr>
            <a:spLocks noGrp="1"/>
          </p:cNvSpPr>
          <p:nvPr>
            <p:ph type="sldNum" sz="quarter" idx="12"/>
          </p:nvPr>
        </p:nvSpPr>
        <p:spPr>
          <a:noFill/>
          <a:ln>
            <a:miter lim="800000"/>
            <a:headEnd/>
            <a:tailEnd/>
          </a:ln>
        </p:spPr>
        <p:txBody>
          <a:bodyPr/>
          <a:lstStyle/>
          <a:p>
            <a:fld id="{CA4CF86B-EE01-4EED-AD7A-89382CB722DF}" type="slidenum">
              <a:rPr lang="en-CA" smtClean="0"/>
              <a:pPr/>
              <a:t>45</a:t>
            </a:fld>
            <a:endParaRPr lang="en-CA" smtClean="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48131" name="Picture 2"/>
          <p:cNvPicPr>
            <a:picLocks noChangeAspect="1" noChangeArrowheads="1"/>
          </p:cNvPicPr>
          <p:nvPr/>
        </p:nvPicPr>
        <p:blipFill>
          <a:blip r:embed="rId3" cstate="print"/>
          <a:srcRect/>
          <a:stretch>
            <a:fillRect/>
          </a:stretch>
        </p:blipFill>
        <p:spPr bwMode="auto">
          <a:xfrm>
            <a:off x="296863" y="762000"/>
            <a:ext cx="8548687" cy="6019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49155" name="Picture 2"/>
          <p:cNvPicPr>
            <a:picLocks noChangeAspect="1" noChangeArrowheads="1"/>
          </p:cNvPicPr>
          <p:nvPr/>
        </p:nvPicPr>
        <p:blipFill>
          <a:blip r:embed="rId3" cstate="print"/>
          <a:srcRect/>
          <a:stretch>
            <a:fillRect/>
          </a:stretch>
        </p:blipFill>
        <p:spPr bwMode="auto">
          <a:xfrm>
            <a:off x="288925" y="808038"/>
            <a:ext cx="8566150" cy="582136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50179" name="Picture 2"/>
          <p:cNvPicPr>
            <a:picLocks noChangeAspect="1" noChangeArrowheads="1"/>
          </p:cNvPicPr>
          <p:nvPr/>
        </p:nvPicPr>
        <p:blipFill>
          <a:blip r:embed="rId3" cstate="print"/>
          <a:srcRect/>
          <a:stretch>
            <a:fillRect/>
          </a:stretch>
        </p:blipFill>
        <p:spPr bwMode="auto">
          <a:xfrm>
            <a:off x="285750" y="954088"/>
            <a:ext cx="8570913" cy="58277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51203" name="Picture 5"/>
          <p:cNvPicPr>
            <a:picLocks noChangeAspect="1" noChangeArrowheads="1"/>
          </p:cNvPicPr>
          <p:nvPr/>
        </p:nvPicPr>
        <p:blipFill>
          <a:blip r:embed="rId3" cstate="print"/>
          <a:srcRect/>
          <a:stretch>
            <a:fillRect/>
          </a:stretch>
        </p:blipFill>
        <p:spPr bwMode="auto">
          <a:xfrm>
            <a:off x="238125" y="558800"/>
            <a:ext cx="8667750" cy="6299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0" y="762000"/>
            <a:ext cx="9144000" cy="3140075"/>
          </a:xfrm>
          <a:prstGeom prst="rect">
            <a:avLst/>
          </a:prstGeom>
          <a:noFill/>
          <a:ln w="9525">
            <a:noFill/>
            <a:miter lim="800000"/>
            <a:headEnd/>
            <a:tailEnd/>
          </a:ln>
          <a:effectLst/>
        </p:spPr>
        <p:txBody>
          <a:bodyPr>
            <a:spAutoFit/>
          </a:bodyPr>
          <a:lstStyle/>
          <a:p>
            <a:pPr algn="ctr">
              <a:spcBef>
                <a:spcPct val="50000"/>
              </a:spcBef>
            </a:pPr>
            <a:r>
              <a:rPr lang="en-US" sz="3600" b="1">
                <a:latin typeface="Arial" charset="0"/>
              </a:rPr>
              <a:t>Outline</a:t>
            </a:r>
          </a:p>
          <a:p>
            <a:pPr>
              <a:spcBef>
                <a:spcPct val="50000"/>
              </a:spcBef>
            </a:pPr>
            <a:r>
              <a:rPr lang="en-US" sz="3200" b="1">
                <a:latin typeface="Arial" charset="0"/>
              </a:rPr>
              <a:t>Introduction</a:t>
            </a:r>
          </a:p>
          <a:p>
            <a:pPr>
              <a:spcBef>
                <a:spcPct val="50000"/>
              </a:spcBef>
            </a:pPr>
            <a:r>
              <a:rPr lang="en-US" sz="3200" b="1">
                <a:latin typeface="Arial" charset="0"/>
              </a:rPr>
              <a:t>Context</a:t>
            </a:r>
          </a:p>
          <a:p>
            <a:pPr>
              <a:spcBef>
                <a:spcPct val="50000"/>
              </a:spcBef>
            </a:pPr>
            <a:r>
              <a:rPr lang="en-US" sz="3200" b="1">
                <a:latin typeface="Arial" charset="0"/>
              </a:rPr>
              <a:t>What is policy?</a:t>
            </a:r>
          </a:p>
          <a:p>
            <a:pPr>
              <a:spcBef>
                <a:spcPct val="50000"/>
              </a:spcBef>
            </a:pPr>
            <a:endParaRPr lang="en-US" sz="1200" b="1">
              <a:latin typeface="Arial" charset="0"/>
            </a:endParaRPr>
          </a:p>
        </p:txBody>
      </p:sp>
      <p:sp>
        <p:nvSpPr>
          <p:cNvPr id="6147"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3" end="3"/>
                                            </p:txEl>
                                          </p:spTgt>
                                        </p:tgtEl>
                                        <p:attrNameLst>
                                          <p:attrName>style.visibility</p:attrName>
                                        </p:attrNameLst>
                                      </p:cBhvr>
                                      <p:to>
                                        <p:strVal val="visible"/>
                                      </p:to>
                                    </p:set>
                                    <p:animEffect transition="in" filter="fade">
                                      <p:cBhvr>
                                        <p:cTn id="7" dur="1000"/>
                                        <p:tgtEl>
                                          <p:spTgt spid="21506">
                                            <p:txEl>
                                              <p:pRg st="3" end="3"/>
                                            </p:txEl>
                                          </p:spTgt>
                                        </p:tgtEl>
                                      </p:cBhvr>
                                    </p:animEffect>
                                    <p:anim calcmode="lin" valueType="num">
                                      <p:cBhvr>
                                        <p:cTn id="8" dur="10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52227" name="Picture 2"/>
          <p:cNvPicPr>
            <a:picLocks noChangeAspect="1" noChangeArrowheads="1"/>
          </p:cNvPicPr>
          <p:nvPr/>
        </p:nvPicPr>
        <p:blipFill>
          <a:blip r:embed="rId3" cstate="print"/>
          <a:srcRect/>
          <a:stretch>
            <a:fillRect/>
          </a:stretch>
        </p:blipFill>
        <p:spPr bwMode="auto">
          <a:xfrm>
            <a:off x="238125" y="558800"/>
            <a:ext cx="8667750" cy="6299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53251" name="Picture 2"/>
          <p:cNvPicPr>
            <a:picLocks noChangeAspect="1" noChangeArrowheads="1"/>
          </p:cNvPicPr>
          <p:nvPr/>
        </p:nvPicPr>
        <p:blipFill>
          <a:blip r:embed="rId3" cstate="print"/>
          <a:srcRect/>
          <a:stretch>
            <a:fillRect/>
          </a:stretch>
        </p:blipFill>
        <p:spPr bwMode="auto">
          <a:xfrm>
            <a:off x="238125" y="558800"/>
            <a:ext cx="8667750" cy="6299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54275" name="Picture 2"/>
          <p:cNvPicPr>
            <a:picLocks noChangeAspect="1" noChangeArrowheads="1"/>
          </p:cNvPicPr>
          <p:nvPr/>
        </p:nvPicPr>
        <p:blipFill>
          <a:blip r:embed="rId3" cstate="print"/>
          <a:srcRect/>
          <a:stretch>
            <a:fillRect/>
          </a:stretch>
        </p:blipFill>
        <p:spPr bwMode="auto">
          <a:xfrm>
            <a:off x="238125" y="558800"/>
            <a:ext cx="8667750" cy="6299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55299" name="Picture 3"/>
          <p:cNvPicPr>
            <a:picLocks noChangeAspect="1" noChangeArrowheads="1"/>
          </p:cNvPicPr>
          <p:nvPr/>
        </p:nvPicPr>
        <p:blipFill>
          <a:blip r:embed="rId3" cstate="print"/>
          <a:srcRect/>
          <a:stretch>
            <a:fillRect/>
          </a:stretch>
        </p:blipFill>
        <p:spPr bwMode="auto">
          <a:xfrm>
            <a:off x="238125" y="558800"/>
            <a:ext cx="8667750" cy="6299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56323" name="Picture 2"/>
          <p:cNvPicPr>
            <a:picLocks noChangeAspect="1" noChangeArrowheads="1"/>
          </p:cNvPicPr>
          <p:nvPr/>
        </p:nvPicPr>
        <p:blipFill>
          <a:blip r:embed="rId3" cstate="print"/>
          <a:srcRect/>
          <a:stretch>
            <a:fillRect/>
          </a:stretch>
        </p:blipFill>
        <p:spPr bwMode="auto">
          <a:xfrm>
            <a:off x="288925" y="808038"/>
            <a:ext cx="8564563" cy="582136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57347" name="Picture 2"/>
          <p:cNvPicPr>
            <a:picLocks noChangeAspect="1" noChangeArrowheads="1"/>
          </p:cNvPicPr>
          <p:nvPr/>
        </p:nvPicPr>
        <p:blipFill>
          <a:blip r:embed="rId3" cstate="print"/>
          <a:srcRect/>
          <a:stretch>
            <a:fillRect/>
          </a:stretch>
        </p:blipFill>
        <p:spPr bwMode="auto">
          <a:xfrm>
            <a:off x="238125" y="563563"/>
            <a:ext cx="8667750" cy="62944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a:ln>
            <a:miter lim="800000"/>
            <a:headEnd/>
            <a:tailEnd/>
          </a:ln>
        </p:spPr>
        <p:txBody>
          <a:bodyPr/>
          <a:lstStyle/>
          <a:p>
            <a:fld id="{68791B9F-8C87-44E8-81CC-8E965CBCA6CF}" type="slidenum">
              <a:rPr lang="en-CA" smtClean="0"/>
              <a:pPr/>
              <a:t>56</a:t>
            </a:fld>
            <a:endParaRPr lang="en-CA" smtClean="0"/>
          </a:p>
        </p:txBody>
      </p:sp>
      <p:sp>
        <p:nvSpPr>
          <p:cNvPr id="3076" name="TextBox 1"/>
          <p:cNvSpPr txBox="1">
            <a:spLocks noChangeArrowheads="1"/>
          </p:cNvSpPr>
          <p:nvPr/>
        </p:nvSpPr>
        <p:spPr bwMode="auto">
          <a:xfrm>
            <a:off x="-15875" y="685800"/>
            <a:ext cx="91440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CA" sz="3200" b="1" dirty="0" smtClean="0"/>
              <a:t>Three ways of following rural demography</a:t>
            </a:r>
          </a:p>
          <a:p>
            <a:pPr eaLnBrk="1" hangingPunct="1">
              <a:defRPr/>
            </a:pPr>
            <a:endParaRPr lang="en-CA" sz="3200" b="1" dirty="0"/>
          </a:p>
          <a:p>
            <a:pPr marL="457200" indent="-457200" eaLnBrk="1" hangingPunct="1">
              <a:buFont typeface="Arial" pitchFamily="34" charset="0"/>
              <a:buChar char="•"/>
              <a:defRPr/>
            </a:pPr>
            <a:r>
              <a:rPr lang="en-CA" sz="3200" b="1" dirty="0" smtClean="0"/>
              <a:t>Nature of community / neighbourhood 	</a:t>
            </a:r>
            <a:r>
              <a:rPr lang="en-CA" sz="2000" b="1" dirty="0" smtClean="0"/>
              <a:t>(census rural areas)</a:t>
            </a:r>
          </a:p>
          <a:p>
            <a:pPr marL="457200" indent="-457200" eaLnBrk="1" hangingPunct="1">
              <a:buFont typeface="Arial" pitchFamily="34" charset="0"/>
              <a:buChar char="•"/>
              <a:defRPr/>
            </a:pPr>
            <a:endParaRPr lang="en-CA" sz="2000" b="1" dirty="0"/>
          </a:p>
          <a:p>
            <a:pPr marL="457200" indent="-457200" eaLnBrk="1" hangingPunct="1">
              <a:buFont typeface="Arial" pitchFamily="34" charset="0"/>
              <a:buChar char="•"/>
              <a:defRPr/>
            </a:pPr>
            <a:r>
              <a:rPr lang="en-CA" sz="3200" b="1" dirty="0" smtClean="0"/>
              <a:t>Type of labour market </a:t>
            </a:r>
          </a:p>
          <a:p>
            <a:pPr lvl="1" indent="0" eaLnBrk="1" hangingPunct="1">
              <a:defRPr/>
            </a:pPr>
            <a:r>
              <a:rPr lang="en-CA" sz="3200" b="1" dirty="0" smtClean="0"/>
              <a:t>		</a:t>
            </a:r>
            <a:r>
              <a:rPr lang="en-CA" sz="2000" b="1" dirty="0" smtClean="0"/>
              <a:t>(rural and small town (non-CMA/CA) areas)</a:t>
            </a:r>
            <a:endParaRPr lang="en-CA" sz="2000" b="1" dirty="0" smtClean="0">
              <a:solidFill>
                <a:srgbClr val="FF3300"/>
              </a:solidFill>
            </a:endParaRPr>
          </a:p>
          <a:p>
            <a:pPr lvl="1" indent="0" eaLnBrk="1" hangingPunct="1">
              <a:defRPr/>
            </a:pPr>
            <a:endParaRPr lang="en-CA" sz="2000" b="1" dirty="0" smtClean="0">
              <a:solidFill>
                <a:srgbClr val="FF3300"/>
              </a:solidFill>
            </a:endParaRPr>
          </a:p>
          <a:p>
            <a:pPr marL="457200" indent="-457200" eaLnBrk="1" hangingPunct="1">
              <a:buFont typeface="Arial" pitchFamily="34" charset="0"/>
              <a:buChar char="•"/>
              <a:defRPr/>
            </a:pPr>
            <a:r>
              <a:rPr lang="en-CA" sz="3200" b="1" dirty="0" smtClean="0">
                <a:solidFill>
                  <a:srgbClr val="FF3300"/>
                </a:solidFill>
              </a:rPr>
              <a:t>Type of region</a:t>
            </a:r>
          </a:p>
          <a:p>
            <a:pPr lvl="1" indent="0" eaLnBrk="1" hangingPunct="1">
              <a:defRPr/>
            </a:pPr>
            <a:r>
              <a:rPr lang="en-CA" sz="3200" b="1" dirty="0">
                <a:solidFill>
                  <a:srgbClr val="FF3300"/>
                </a:solidFill>
              </a:rPr>
              <a:t>	</a:t>
            </a:r>
            <a:r>
              <a:rPr lang="en-CA" sz="3200" b="1" dirty="0" smtClean="0">
                <a:solidFill>
                  <a:srgbClr val="FF3300"/>
                </a:solidFill>
              </a:rPr>
              <a:t>	</a:t>
            </a:r>
            <a:r>
              <a:rPr lang="en-CA" sz="2000" b="1" dirty="0" smtClean="0">
                <a:solidFill>
                  <a:srgbClr val="FF3300"/>
                </a:solidFill>
              </a:rPr>
              <a:t>(predominantly rural regions, OECD regional typology)</a:t>
            </a:r>
            <a:endParaRPr lang="en-CA" sz="2000" dirty="0" smtClean="0">
              <a:solidFill>
                <a:srgbClr val="FF3300"/>
              </a:solidFill>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txBox="1">
            <a:spLocks noGrp="1"/>
          </p:cNvSpPr>
          <p:nvPr/>
        </p:nvSpPr>
        <p:spPr bwMode="auto">
          <a:xfrm>
            <a:off x="395288" y="6408738"/>
            <a:ext cx="1522412" cy="476250"/>
          </a:xfrm>
          <a:prstGeom prst="rect">
            <a:avLst/>
          </a:prstGeom>
          <a:noFill/>
          <a:ln w="9525">
            <a:noFill/>
            <a:miter lim="800000"/>
            <a:headEnd/>
            <a:tailEnd/>
          </a:ln>
        </p:spPr>
        <p:txBody>
          <a:bodyPr/>
          <a:lstStyle/>
          <a:p>
            <a:fld id="{02795E87-CA7A-45A6-8DC3-172C8A295239}" type="slidenum">
              <a:rPr lang="en-CA" sz="1200">
                <a:solidFill>
                  <a:schemeClr val="accent2"/>
                </a:solidFill>
              </a:rPr>
              <a:pPr/>
              <a:t>57</a:t>
            </a:fld>
            <a:endParaRPr lang="en-CA" sz="1200">
              <a:solidFill>
                <a:schemeClr val="accent2"/>
              </a:solidFill>
            </a:endParaRPr>
          </a:p>
        </p:txBody>
      </p:sp>
      <p:sp>
        <p:nvSpPr>
          <p:cNvPr id="59395" name="TextBox 1"/>
          <p:cNvSpPr txBox="1">
            <a:spLocks noChangeArrowheads="1"/>
          </p:cNvSpPr>
          <p:nvPr/>
        </p:nvSpPr>
        <p:spPr bwMode="auto">
          <a:xfrm>
            <a:off x="0" y="333375"/>
            <a:ext cx="9251950" cy="6446838"/>
          </a:xfrm>
          <a:prstGeom prst="rect">
            <a:avLst/>
          </a:prstGeom>
          <a:noFill/>
          <a:ln w="9525">
            <a:noFill/>
            <a:miter lim="800000"/>
            <a:headEnd/>
            <a:tailEnd/>
          </a:ln>
        </p:spPr>
        <p:txBody>
          <a:bodyPr>
            <a:spAutoFit/>
          </a:bodyPr>
          <a:lstStyle/>
          <a:p>
            <a:r>
              <a:rPr lang="en-CA" b="1">
                <a:solidFill>
                  <a:srgbClr val="FF0000"/>
                </a:solidFill>
              </a:rPr>
              <a:t>OECD Regional Typology </a:t>
            </a:r>
            <a:r>
              <a:rPr lang="en-CA" sz="1600"/>
              <a:t>is designed to classify Territorial Level 3 (TL3) geographic units according their degree of rurality</a:t>
            </a:r>
            <a:r>
              <a:rPr lang="en-CA" sz="1400"/>
              <a:t>. In each country, TL1 refers to the national level, TL2 refers to the province level (in Canada or, for example, the state level in Australia or the United States) and TL3 refers to a subprovincial geographic grid. In Canada, TL3 units are census divisions.</a:t>
            </a:r>
          </a:p>
          <a:p>
            <a:r>
              <a:rPr lang="en-CA" sz="1200"/>
              <a:t> </a:t>
            </a:r>
          </a:p>
          <a:p>
            <a:r>
              <a:rPr lang="en-CA" b="1"/>
              <a:t>Predominantly urban regions </a:t>
            </a:r>
            <a:r>
              <a:rPr lang="en-CA" sz="1600"/>
              <a:t>are census divisions where less than 15% of the population lives in an OECD rural community.</a:t>
            </a:r>
          </a:p>
          <a:p>
            <a:r>
              <a:rPr lang="en-CA" b="1"/>
              <a:t>Intermediate regions </a:t>
            </a:r>
            <a:r>
              <a:rPr lang="en-CA" sz="1600"/>
              <a:t>are census divisions where between 15% and 50% of the population lives in an OECD rural community.</a:t>
            </a:r>
          </a:p>
          <a:p>
            <a:r>
              <a:rPr lang="en-CA" b="1">
                <a:solidFill>
                  <a:srgbClr val="FF0000"/>
                </a:solidFill>
              </a:rPr>
              <a:t>Predominantly rural regions </a:t>
            </a:r>
            <a:r>
              <a:rPr lang="en-CA" sz="1600"/>
              <a:t>are census divisions where more than 50% of the population lives in an OECD rural community. Predominantly rural regions are further classified to recognize diversity among the rural regions.</a:t>
            </a:r>
          </a:p>
          <a:p>
            <a:pPr lvl="1"/>
            <a:r>
              <a:rPr lang="en-CA" sz="1400" b="1">
                <a:solidFill>
                  <a:srgbClr val="FF0000"/>
                </a:solidFill>
              </a:rPr>
              <a:t>Rural metro-adjacent regions</a:t>
            </a:r>
            <a:r>
              <a:rPr lang="en-CA" sz="1400" b="1"/>
              <a:t>: </a:t>
            </a:r>
            <a:r>
              <a:rPr lang="en-CA" sz="1400"/>
              <a:t>predominantly rural census divisions which are adjacent to metropolitan centres.</a:t>
            </a:r>
          </a:p>
          <a:p>
            <a:pPr lvl="1"/>
            <a:r>
              <a:rPr lang="en-CA" sz="1400" b="1">
                <a:solidFill>
                  <a:srgbClr val="FF0000"/>
                </a:solidFill>
              </a:rPr>
              <a:t>Rural non-metro-adjacent regions</a:t>
            </a:r>
            <a:r>
              <a:rPr lang="en-CA" sz="1400" b="1"/>
              <a:t>: </a:t>
            </a:r>
            <a:r>
              <a:rPr lang="en-CA" sz="1400"/>
              <a:t>predominantly rural census divisions which are not adjacent to metropolitan centres.</a:t>
            </a:r>
          </a:p>
          <a:p>
            <a:pPr lvl="1"/>
            <a:r>
              <a:rPr lang="en-CA" sz="1400" b="1">
                <a:solidFill>
                  <a:srgbClr val="FF0000"/>
                </a:solidFill>
              </a:rPr>
              <a:t>Rural northern regions</a:t>
            </a:r>
            <a:r>
              <a:rPr lang="en-CA" sz="1400"/>
              <a:t>: predominantly rural census divisions which are classified as “northern” when Beale Codes were assigned to Canadian census divisions. </a:t>
            </a:r>
            <a:r>
              <a:rPr lang="en-CA" sz="1200"/>
              <a:t>For details, see du Plessis </a:t>
            </a:r>
            <a:r>
              <a:rPr lang="en-CA" sz="1200" i="1"/>
              <a:t>et al. </a:t>
            </a:r>
            <a:r>
              <a:rPr lang="en-CA" sz="1200"/>
              <a:t>(2001). The 10 Beale Codes were designed for use in the USA. However, they did not include anything like Canada’s north so an eleventh code was added. This extra code includes census divisions that are found entirely, or a majority, above the following lines of parallel in each province: Newfoundland, 50th; Quebec and Ontario, 49th; Manitoba, 53rd; and Saskatchewan, Alberta and British Columbia, 54th. As well, rural northern regions include all of the Yukon, Nunavut and Northwest Territories. A map is available as Map B3 in Appendix B of the working paper by  du Plessis </a:t>
            </a:r>
            <a:r>
              <a:rPr lang="en-CA" sz="1200" i="1"/>
              <a:t>et al. </a:t>
            </a:r>
            <a:r>
              <a:rPr lang="en-CA" sz="1200"/>
              <a:t>(2001). </a:t>
            </a:r>
            <a:r>
              <a:rPr lang="en-CA" sz="1200">
                <a:hlinkClick r:id="rId3" tooltip="http://www.statcan.gc.ca/pub/21-601-m/21-601-m2002061-eng.htm"/>
              </a:rPr>
              <a:t>http://www.statcan.gc.ca/pub/21-601-m/21-601-m2002061-eng.htm</a:t>
            </a:r>
            <a:endParaRPr lang="en-CA" sz="1200"/>
          </a:p>
          <a:p>
            <a:r>
              <a:rPr lang="en-CA" sz="1400"/>
              <a:t> </a:t>
            </a:r>
            <a:r>
              <a:rPr lang="en-CA" sz="1400" b="1"/>
              <a:t>OECD rural communities: </a:t>
            </a:r>
            <a:r>
              <a:rPr lang="en-CA" sz="1400"/>
              <a:t>are census consolidated subdivisions (CCSs) with a population density less than 150 persons per km</a:t>
            </a:r>
            <a:r>
              <a:rPr lang="en-CA" sz="1400" baseline="30000"/>
              <a:t>2</a:t>
            </a:r>
            <a:r>
              <a:rPr lang="en-CA" sz="1400"/>
              <a:t>.</a:t>
            </a:r>
            <a:endParaRPr lang="en-CA" sz="900"/>
          </a:p>
          <a:p>
            <a:r>
              <a:rPr lang="en-GB" sz="900"/>
              <a:t>{See du Plessis, Valerie, Roland Beshiri, Ray D. Bollman and Heather Clemenson. (2001) “Definitions of Rural.” </a:t>
            </a:r>
            <a:r>
              <a:rPr lang="en-GB" sz="900" b="1"/>
              <a:t>Rural and Small Town Canada Analysis Bulletin</a:t>
            </a:r>
            <a:r>
              <a:rPr lang="en-GB" sz="900"/>
              <a:t> Vol. 3, No. 3 (Ottawa:  Statistics Canada, Catalogue. no. 21-006-XIE). (</a:t>
            </a:r>
            <a:r>
              <a:rPr lang="en-GB" sz="900">
                <a:hlinkClick r:id="rId4"/>
              </a:rPr>
              <a:t>http://www.statcan.gc.ca/bsolc/olc-cel/olc-cel?catno=21-006-X&amp;CHROPG=1&amp;lang=eng</a:t>
            </a:r>
            <a:r>
              <a:rPr lang="en-GB" sz="900"/>
              <a:t>)}</a:t>
            </a:r>
            <a:endParaRPr lang="en-CA" sz="900"/>
          </a:p>
          <a:p>
            <a:endParaRPr lang="en-CA" sz="900"/>
          </a:p>
        </p:txBody>
      </p:sp>
      <p:sp>
        <p:nvSpPr>
          <p:cNvPr id="59396" name="Slide Number Placeholder 2"/>
          <p:cNvSpPr>
            <a:spLocks noGrp="1"/>
          </p:cNvSpPr>
          <p:nvPr>
            <p:ph type="sldNum" sz="quarter" idx="12"/>
          </p:nvPr>
        </p:nvSpPr>
        <p:spPr>
          <a:noFill/>
          <a:ln>
            <a:miter lim="800000"/>
            <a:headEnd/>
            <a:tailEnd/>
          </a:ln>
        </p:spPr>
        <p:txBody>
          <a:bodyPr/>
          <a:lstStyle/>
          <a:p>
            <a:fld id="{1A805983-50DC-4979-8B96-B35ABE7EC64C}" type="slidenum">
              <a:rPr lang="en-CA" smtClean="0"/>
              <a:pPr/>
              <a:t>57</a:t>
            </a:fld>
            <a:endParaRPr lang="en-CA" smtClean="0"/>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60419" name="Picture 3"/>
          <p:cNvPicPr>
            <a:picLocks noChangeAspect="1" noChangeArrowheads="1"/>
          </p:cNvPicPr>
          <p:nvPr/>
        </p:nvPicPr>
        <p:blipFill>
          <a:blip r:embed="rId3" cstate="print"/>
          <a:srcRect/>
          <a:stretch>
            <a:fillRect/>
          </a:stretch>
        </p:blipFill>
        <p:spPr bwMode="auto">
          <a:xfrm>
            <a:off x="285750" y="952500"/>
            <a:ext cx="8570913" cy="58293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61443" name="Picture 2"/>
          <p:cNvPicPr>
            <a:picLocks noChangeAspect="1" noChangeArrowheads="1"/>
          </p:cNvPicPr>
          <p:nvPr/>
        </p:nvPicPr>
        <p:blipFill>
          <a:blip r:embed="rId3" cstate="print"/>
          <a:srcRect/>
          <a:stretch>
            <a:fillRect/>
          </a:stretch>
        </p:blipFill>
        <p:spPr bwMode="auto">
          <a:xfrm>
            <a:off x="285750" y="954088"/>
            <a:ext cx="8570913" cy="58277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9388" y="1557338"/>
            <a:ext cx="8763000" cy="457200"/>
          </a:xfrm>
          <a:prstGeom prst="rect">
            <a:avLst/>
          </a:prstGeom>
          <a:noFill/>
          <a:ln w="9525">
            <a:noFill/>
            <a:miter lim="800000"/>
            <a:headEnd/>
            <a:tailEnd/>
          </a:ln>
          <a:effectLst/>
        </p:spPr>
        <p:txBody>
          <a:bodyPr>
            <a:spAutoFit/>
          </a:bodyPr>
          <a:lstStyle/>
          <a:p>
            <a:pPr>
              <a:spcBef>
                <a:spcPct val="50000"/>
              </a:spcBef>
            </a:pPr>
            <a:endParaRPr lang="en-CA"/>
          </a:p>
        </p:txBody>
      </p:sp>
      <p:sp>
        <p:nvSpPr>
          <p:cNvPr id="918537" name="Rectangle 9"/>
          <p:cNvSpPr>
            <a:spLocks noChangeArrowheads="1"/>
          </p:cNvSpPr>
          <p:nvPr/>
        </p:nvSpPr>
        <p:spPr bwMode="auto">
          <a:xfrm>
            <a:off x="395288" y="981075"/>
            <a:ext cx="7704137" cy="3108325"/>
          </a:xfrm>
          <a:prstGeom prst="rect">
            <a:avLst/>
          </a:prstGeom>
          <a:noFill/>
          <a:ln w="9525">
            <a:noFill/>
            <a:miter lim="800000"/>
            <a:headEnd/>
            <a:tailEnd/>
          </a:ln>
          <a:effectLst/>
        </p:spPr>
        <p:txBody>
          <a:bodyPr>
            <a:spAutoFit/>
          </a:bodyPr>
          <a:lstStyle/>
          <a:p>
            <a:r>
              <a:rPr lang="en-US" sz="2800" b="1" i="1"/>
              <a:t>“</a:t>
            </a:r>
            <a:r>
              <a:rPr lang="en-US" sz="2800" b="1" i="1">
                <a:latin typeface="Arial" charset="0"/>
                <a:cs typeface="Arial" charset="0"/>
              </a:rPr>
              <a:t>POLICY” </a:t>
            </a:r>
            <a:r>
              <a:rPr lang="en-US" sz="2800" b="1" i="1">
                <a:latin typeface="Arial" charset="0"/>
                <a:cs typeface="Arial" charset="0"/>
                <a:sym typeface="Wingdings" pitchFamily="2" charset="2"/>
              </a:rPr>
              <a:t> decisions</a:t>
            </a:r>
          </a:p>
          <a:p>
            <a:endParaRPr lang="en-US" sz="2800" b="1" i="1">
              <a:latin typeface="Arial" charset="0"/>
              <a:cs typeface="Arial" charset="0"/>
              <a:sym typeface="Wingdings" pitchFamily="2" charset="2"/>
            </a:endParaRPr>
          </a:p>
          <a:p>
            <a:pPr lvl="1">
              <a:buFontTx/>
              <a:buChar char="•"/>
            </a:pPr>
            <a:r>
              <a:rPr lang="en-US" sz="2800" b="1" i="1">
                <a:latin typeface="Arial" charset="0"/>
                <a:cs typeface="Arial" charset="0"/>
                <a:sym typeface="Wingdings" pitchFamily="2" charset="2"/>
              </a:rPr>
              <a:t> the lack of a decision IS a decision not to decide</a:t>
            </a:r>
          </a:p>
          <a:p>
            <a:pPr lvl="1">
              <a:buFontTx/>
              <a:buChar char="•"/>
            </a:pPr>
            <a:endParaRPr lang="en-US" sz="2800" b="1" i="1">
              <a:latin typeface="Arial" charset="0"/>
              <a:cs typeface="Arial" charset="0"/>
              <a:sym typeface="Wingdings" pitchFamily="2" charset="2"/>
            </a:endParaRPr>
          </a:p>
          <a:p>
            <a:pPr lvl="1">
              <a:buFontTx/>
              <a:buChar char="•"/>
            </a:pPr>
            <a:r>
              <a:rPr lang="en-US" sz="2800" b="1" i="1">
                <a:latin typeface="Arial" charset="0"/>
                <a:cs typeface="Arial" charset="0"/>
                <a:sym typeface="Wingdings" pitchFamily="2" charset="2"/>
              </a:rPr>
              <a:t> our focus is on public policy </a:t>
            </a:r>
            <a:r>
              <a:rPr lang="en-US" b="1" i="1">
                <a:latin typeface="Arial" charset="0"/>
                <a:cs typeface="Arial" charset="0"/>
                <a:sym typeface="Wingdings" pitchFamily="2" charset="2"/>
              </a:rPr>
              <a:t>(as opposed to private policy)</a:t>
            </a:r>
            <a:endParaRPr lang="en-CA" sz="2000" b="1" i="1">
              <a:latin typeface="Arial" charset="0"/>
              <a:cs typeface="Arial" charset="0"/>
              <a:sym typeface="Wingdings" pitchFamily="2" charset="2"/>
            </a:endParaRPr>
          </a:p>
        </p:txBody>
      </p:sp>
      <p:sp>
        <p:nvSpPr>
          <p:cNvPr id="7172"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918537">
                                            <p:txEl>
                                              <p:pRg st="0" end="0"/>
                                            </p:txEl>
                                          </p:spTgt>
                                        </p:tgtEl>
                                        <p:attrNameLst>
                                          <p:attrName>style.visibility</p:attrName>
                                        </p:attrNameLst>
                                      </p:cBhvr>
                                      <p:to>
                                        <p:strVal val="visible"/>
                                      </p:to>
                                    </p:set>
                                    <p:anim calcmode="lin" valueType="num">
                                      <p:cBhvr>
                                        <p:cTn id="7" dur="1000" fill="hold"/>
                                        <p:tgtEl>
                                          <p:spTgt spid="91853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1853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1853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918537">
                                            <p:txEl>
                                              <p:pRg st="2" end="2"/>
                                            </p:txEl>
                                          </p:spTgt>
                                        </p:tgtEl>
                                        <p:attrNameLst>
                                          <p:attrName>style.visibility</p:attrName>
                                        </p:attrNameLst>
                                      </p:cBhvr>
                                      <p:to>
                                        <p:strVal val="visible"/>
                                      </p:to>
                                    </p:set>
                                    <p:anim calcmode="lin" valueType="num">
                                      <p:cBhvr>
                                        <p:cTn id="14" dur="1000" fill="hold"/>
                                        <p:tgtEl>
                                          <p:spTgt spid="918537">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91853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1853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918537">
                                            <p:txEl>
                                              <p:pRg st="4" end="4"/>
                                            </p:txEl>
                                          </p:spTgt>
                                        </p:tgtEl>
                                        <p:attrNameLst>
                                          <p:attrName>style.visibility</p:attrName>
                                        </p:attrNameLst>
                                      </p:cBhvr>
                                      <p:to>
                                        <p:strVal val="visible"/>
                                      </p:to>
                                    </p:set>
                                    <p:anim calcmode="lin" valueType="num">
                                      <p:cBhvr>
                                        <p:cTn id="21" dur="1000" fill="hold"/>
                                        <p:tgtEl>
                                          <p:spTgt spid="918537">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91853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185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62467" name="Picture 2"/>
          <p:cNvPicPr>
            <a:picLocks noChangeAspect="1" noChangeArrowheads="1"/>
          </p:cNvPicPr>
          <p:nvPr/>
        </p:nvPicPr>
        <p:blipFill>
          <a:blip r:embed="rId3" cstate="print"/>
          <a:srcRect/>
          <a:stretch>
            <a:fillRect/>
          </a:stretch>
        </p:blipFill>
        <p:spPr bwMode="auto">
          <a:xfrm>
            <a:off x="285750" y="954088"/>
            <a:ext cx="8570913" cy="58277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63491" name="Picture 2"/>
          <p:cNvPicPr>
            <a:picLocks noChangeAspect="1" noChangeArrowheads="1"/>
          </p:cNvPicPr>
          <p:nvPr/>
        </p:nvPicPr>
        <p:blipFill>
          <a:blip r:embed="rId3" cstate="print"/>
          <a:srcRect/>
          <a:stretch>
            <a:fillRect/>
          </a:stretch>
        </p:blipFill>
        <p:spPr bwMode="auto">
          <a:xfrm>
            <a:off x="285750" y="954088"/>
            <a:ext cx="8570913" cy="58277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64515" name="Picture 2"/>
          <p:cNvPicPr>
            <a:picLocks noChangeAspect="1" noChangeArrowheads="1"/>
          </p:cNvPicPr>
          <p:nvPr/>
        </p:nvPicPr>
        <p:blipFill>
          <a:blip r:embed="rId3" cstate="print"/>
          <a:srcRect/>
          <a:stretch>
            <a:fillRect/>
          </a:stretch>
        </p:blipFill>
        <p:spPr bwMode="auto">
          <a:xfrm>
            <a:off x="285750" y="954088"/>
            <a:ext cx="8570913" cy="58277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65539" name="Picture 2"/>
          <p:cNvPicPr>
            <a:picLocks noChangeAspect="1" noChangeArrowheads="1"/>
          </p:cNvPicPr>
          <p:nvPr/>
        </p:nvPicPr>
        <p:blipFill>
          <a:blip r:embed="rId3" cstate="print"/>
          <a:srcRect/>
          <a:stretch>
            <a:fillRect/>
          </a:stretch>
        </p:blipFill>
        <p:spPr bwMode="auto">
          <a:xfrm>
            <a:off x="285750" y="954088"/>
            <a:ext cx="8570913" cy="58277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66563" name="Picture 2"/>
          <p:cNvPicPr>
            <a:picLocks noChangeAspect="1" noChangeArrowheads="1"/>
          </p:cNvPicPr>
          <p:nvPr/>
        </p:nvPicPr>
        <p:blipFill>
          <a:blip r:embed="rId3" cstate="print"/>
          <a:srcRect/>
          <a:stretch>
            <a:fillRect/>
          </a:stretch>
        </p:blipFill>
        <p:spPr bwMode="auto">
          <a:xfrm>
            <a:off x="285750" y="954088"/>
            <a:ext cx="8570913" cy="58277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pic>
        <p:nvPicPr>
          <p:cNvPr id="67587" name="Picture 2"/>
          <p:cNvPicPr>
            <a:picLocks noChangeAspect="1" noChangeArrowheads="1"/>
          </p:cNvPicPr>
          <p:nvPr/>
        </p:nvPicPr>
        <p:blipFill>
          <a:blip r:embed="rId3" cstate="print"/>
          <a:srcRect/>
          <a:stretch>
            <a:fillRect/>
          </a:stretch>
        </p:blipFill>
        <p:spPr bwMode="auto">
          <a:xfrm>
            <a:off x="285750" y="952500"/>
            <a:ext cx="8570913" cy="58293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Pop1"/>
          <p:cNvPicPr>
            <a:picLocks noChangeAspect="1" noChangeArrowheads="1"/>
          </p:cNvPicPr>
          <p:nvPr/>
        </p:nvPicPr>
        <p:blipFill>
          <a:blip r:embed="rId3" cstate="print"/>
          <a:srcRect/>
          <a:stretch>
            <a:fillRect/>
          </a:stretch>
        </p:blipFill>
        <p:spPr bwMode="auto">
          <a:xfrm>
            <a:off x="0" y="25400"/>
            <a:ext cx="9144000" cy="683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NatBal"/>
          <p:cNvPicPr>
            <a:picLocks noChangeAspect="1" noChangeArrowheads="1"/>
          </p:cNvPicPr>
          <p:nvPr/>
        </p:nvPicPr>
        <p:blipFill>
          <a:blip r:embed="rId3" cstate="print"/>
          <a:srcRect/>
          <a:stretch>
            <a:fillRect/>
          </a:stretch>
        </p:blipFill>
        <p:spPr bwMode="auto">
          <a:xfrm>
            <a:off x="0" y="7938"/>
            <a:ext cx="9144000" cy="6816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NetMig"/>
          <p:cNvPicPr>
            <a:picLocks noChangeAspect="1" noChangeArrowheads="1"/>
          </p:cNvPicPr>
          <p:nvPr/>
        </p:nvPicPr>
        <p:blipFill>
          <a:blip r:embed="rId3" cstate="print"/>
          <a:srcRect/>
          <a:stretch>
            <a:fillRect/>
          </a:stretch>
        </p:blipFill>
        <p:spPr bwMode="auto">
          <a:xfrm>
            <a:off x="0" y="0"/>
            <a:ext cx="9144000" cy="6816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LMIndex"/>
          <p:cNvPicPr>
            <a:picLocks noChangeAspect="1" noChangeArrowheads="1"/>
          </p:cNvPicPr>
          <p:nvPr/>
        </p:nvPicPr>
        <p:blipFill>
          <a:blip r:embed="rId3" cstate="print"/>
          <a:srcRect/>
          <a:stretch>
            <a:fillRect/>
          </a:stretch>
        </p:blipFill>
        <p:spPr bwMode="auto">
          <a:xfrm>
            <a:off x="0" y="34925"/>
            <a:ext cx="9144000" cy="6816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79388" y="1557338"/>
            <a:ext cx="8763000" cy="457200"/>
          </a:xfrm>
          <a:prstGeom prst="rect">
            <a:avLst/>
          </a:prstGeom>
          <a:noFill/>
          <a:ln w="9525">
            <a:noFill/>
            <a:miter lim="800000"/>
            <a:headEnd/>
            <a:tailEnd/>
          </a:ln>
          <a:effectLst/>
        </p:spPr>
        <p:txBody>
          <a:bodyPr>
            <a:spAutoFit/>
          </a:bodyPr>
          <a:lstStyle/>
          <a:p>
            <a:pPr>
              <a:spcBef>
                <a:spcPct val="50000"/>
              </a:spcBef>
            </a:pPr>
            <a:endParaRPr lang="en-CA"/>
          </a:p>
        </p:txBody>
      </p:sp>
      <p:sp>
        <p:nvSpPr>
          <p:cNvPr id="920584" name="Rectangle 8"/>
          <p:cNvSpPr>
            <a:spLocks noChangeArrowheads="1"/>
          </p:cNvSpPr>
          <p:nvPr/>
        </p:nvSpPr>
        <p:spPr bwMode="auto">
          <a:xfrm>
            <a:off x="250825" y="981075"/>
            <a:ext cx="8642350" cy="3724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342900" indent="-342900">
              <a:defRPr/>
            </a:pPr>
            <a:endParaRPr lang="en-US" sz="2800" b="1" i="1" dirty="0">
              <a:latin typeface="Arial" pitchFamily="34" charset="0"/>
              <a:cs typeface="Arial" pitchFamily="34" charset="0"/>
              <a:sym typeface="Wingdings" pitchFamily="2" charset="2"/>
            </a:endParaRPr>
          </a:p>
          <a:p>
            <a:pPr marL="342900" indent="-342900">
              <a:buFontTx/>
              <a:buAutoNum type="arabicPeriod"/>
              <a:defRPr/>
            </a:pPr>
            <a:r>
              <a:rPr lang="en-US" sz="2800" b="1" i="1" dirty="0">
                <a:latin typeface="Arial" pitchFamily="34" charset="0"/>
                <a:cs typeface="Arial" pitchFamily="34" charset="0"/>
                <a:sym typeface="Wingdings" pitchFamily="2" charset="2"/>
              </a:rPr>
              <a:t>The </a:t>
            </a:r>
            <a:r>
              <a:rPr lang="en-US" sz="2800" b="1" i="1" dirty="0">
                <a:solidFill>
                  <a:srgbClr val="0000FF"/>
                </a:solidFill>
                <a:latin typeface="Arial" pitchFamily="34" charset="0"/>
                <a:cs typeface="Arial" pitchFamily="34" charset="0"/>
                <a:sym typeface="Wingdings" pitchFamily="2" charset="2"/>
              </a:rPr>
              <a:t>first</a:t>
            </a:r>
            <a:r>
              <a:rPr lang="en-US" sz="2800" b="1" i="1" dirty="0">
                <a:latin typeface="Arial" pitchFamily="34" charset="0"/>
                <a:cs typeface="Arial" pitchFamily="34" charset="0"/>
                <a:sym typeface="Wingdings" pitchFamily="2" charset="2"/>
              </a:rPr>
              <a:t> role of policy within a market economy is </a:t>
            </a:r>
            <a:r>
              <a:rPr lang="en-US" sz="2800" b="1" i="1" dirty="0">
                <a:solidFill>
                  <a:schemeClr val="folHlink"/>
                </a:solidFill>
                <a:latin typeface="Arial" pitchFamily="34" charset="0"/>
                <a:cs typeface="Arial" pitchFamily="34" charset="0"/>
                <a:sym typeface="Wingdings" pitchFamily="2" charset="2"/>
              </a:rPr>
              <a:t>EFFICIENCY</a:t>
            </a:r>
            <a:r>
              <a:rPr lang="en-US" sz="2800" b="1" i="1" dirty="0">
                <a:latin typeface="Arial" pitchFamily="34" charset="0"/>
                <a:cs typeface="Arial" pitchFamily="34" charset="0"/>
                <a:sym typeface="Wingdings" pitchFamily="2" charset="2"/>
              </a:rPr>
              <a:t> (i.e. to maximize the size of your economy, given the available resources)</a:t>
            </a:r>
            <a:endParaRPr lang="en-US" sz="2800" b="1" dirty="0">
              <a:latin typeface="Arial" pitchFamily="34" charset="0"/>
              <a:cs typeface="Arial" pitchFamily="34" charset="0"/>
              <a:sym typeface="Wingdings" pitchFamily="2" charset="2"/>
            </a:endParaRPr>
          </a:p>
          <a:p>
            <a:pPr marL="800100" lvl="1" indent="-342900">
              <a:buFontTx/>
              <a:buChar char="•"/>
              <a:defRPr/>
            </a:pPr>
            <a:r>
              <a:rPr lang="en-US" sz="2000" b="1" dirty="0">
                <a:latin typeface="Arial" pitchFamily="34" charset="0"/>
                <a:cs typeface="Arial" pitchFamily="34" charset="0"/>
                <a:sym typeface="Wingdings" pitchFamily="2" charset="2"/>
              </a:rPr>
              <a:t>Recall the </a:t>
            </a:r>
            <a:r>
              <a:rPr lang="en-US" sz="2000" b="1" dirty="0" err="1">
                <a:latin typeface="Arial" pitchFamily="34" charset="0"/>
                <a:cs typeface="Arial" pitchFamily="34" charset="0"/>
                <a:sym typeface="Wingdings" pitchFamily="2" charset="2"/>
              </a:rPr>
              <a:t>Edgeworth-Bowley</a:t>
            </a:r>
            <a:r>
              <a:rPr lang="en-US" sz="2000" b="1" dirty="0">
                <a:latin typeface="Arial" pitchFamily="34" charset="0"/>
                <a:cs typeface="Arial" pitchFamily="34" charset="0"/>
                <a:sym typeface="Wingdings" pitchFamily="2" charset="2"/>
              </a:rPr>
              <a:t> box in your introductory economics textbook</a:t>
            </a:r>
          </a:p>
          <a:p>
            <a:pPr lvl="1">
              <a:defRPr/>
            </a:pPr>
            <a:endParaRPr lang="en-US" sz="2800" b="1" dirty="0">
              <a:latin typeface="Arial" pitchFamily="34" charset="0"/>
              <a:cs typeface="Arial" pitchFamily="34" charset="0"/>
              <a:sym typeface="Wingdings" pitchFamily="2" charset="2"/>
            </a:endParaRPr>
          </a:p>
          <a:p>
            <a:pPr marL="342900" indent="-342900">
              <a:defRPr/>
            </a:pPr>
            <a:r>
              <a:rPr lang="en-US" sz="2800" b="1" dirty="0">
                <a:latin typeface="Arial" pitchFamily="34" charset="0"/>
                <a:cs typeface="Arial" pitchFamily="34" charset="0"/>
                <a:sym typeface="Wingdings" pitchFamily="2" charset="2"/>
              </a:rPr>
              <a:t>3. Then  the </a:t>
            </a:r>
            <a:r>
              <a:rPr lang="en-US" sz="2800" b="1" dirty="0">
                <a:solidFill>
                  <a:srgbClr val="0000FF"/>
                </a:solidFill>
                <a:latin typeface="Arial" pitchFamily="34" charset="0"/>
                <a:cs typeface="Arial" pitchFamily="34" charset="0"/>
                <a:sym typeface="Wingdings" pitchFamily="2" charset="2"/>
              </a:rPr>
              <a:t>second</a:t>
            </a:r>
            <a:r>
              <a:rPr lang="en-US" sz="2800" b="1" dirty="0">
                <a:latin typeface="Arial" pitchFamily="34" charset="0"/>
                <a:cs typeface="Arial" pitchFamily="34" charset="0"/>
                <a:sym typeface="Wingdings" pitchFamily="2" charset="2"/>
              </a:rPr>
              <a:t> role of policy is to redistribute according to the social contract</a:t>
            </a:r>
            <a:endParaRPr lang="en-CA" sz="2800" b="1" dirty="0">
              <a:latin typeface="Arial" pitchFamily="34" charset="0"/>
              <a:cs typeface="Arial" pitchFamily="34" charset="0"/>
              <a:sym typeface="Wingdings" pitchFamily="2" charset="2"/>
            </a:endParaRPr>
          </a:p>
        </p:txBody>
      </p:sp>
      <p:sp>
        <p:nvSpPr>
          <p:cNvPr id="8196"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920584">
                                            <p:txEl>
                                              <p:pRg st="1" end="1"/>
                                            </p:txEl>
                                          </p:spTgt>
                                        </p:tgtEl>
                                        <p:attrNameLst>
                                          <p:attrName>style.visibility</p:attrName>
                                        </p:attrNameLst>
                                      </p:cBhvr>
                                      <p:to>
                                        <p:strVal val="visible"/>
                                      </p:to>
                                    </p:set>
                                    <p:anim calcmode="lin" valueType="num">
                                      <p:cBhvr>
                                        <p:cTn id="7" dur="1000" fill="hold"/>
                                        <p:tgtEl>
                                          <p:spTgt spid="920584">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92058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0584">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920584">
                                            <p:txEl>
                                              <p:pRg st="2" end="2"/>
                                            </p:txEl>
                                          </p:spTgt>
                                        </p:tgtEl>
                                        <p:attrNameLst>
                                          <p:attrName>style.visibility</p:attrName>
                                        </p:attrNameLst>
                                      </p:cBhvr>
                                      <p:to>
                                        <p:strVal val="visible"/>
                                      </p:to>
                                    </p:set>
                                    <p:anim calcmode="lin" valueType="num">
                                      <p:cBhvr>
                                        <p:cTn id="14" dur="1000" fill="hold"/>
                                        <p:tgtEl>
                                          <p:spTgt spid="920584">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92058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0584">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920584">
                                            <p:txEl>
                                              <p:pRg st="4" end="4"/>
                                            </p:txEl>
                                          </p:spTgt>
                                        </p:tgtEl>
                                        <p:attrNameLst>
                                          <p:attrName>style.visibility</p:attrName>
                                        </p:attrNameLst>
                                      </p:cBhvr>
                                      <p:to>
                                        <p:strVal val="visible"/>
                                      </p:to>
                                    </p:set>
                                    <p:anim calcmode="lin" valueType="num">
                                      <p:cBhvr>
                                        <p:cTn id="21" dur="1000" fill="hold"/>
                                        <p:tgtEl>
                                          <p:spTgt spid="920584">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92058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205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0" y="6669088"/>
            <a:ext cx="5724525" cy="214312"/>
          </a:xfrm>
          <a:prstGeom prst="rect">
            <a:avLst/>
          </a:prstGeom>
          <a:noFill/>
          <a:ln w="9525">
            <a:noFill/>
            <a:miter lim="800000"/>
            <a:headEnd/>
            <a:tailEnd/>
          </a:ln>
          <a:effectLst/>
        </p:spPr>
        <p:txBody>
          <a:bodyPr>
            <a:spAutoFit/>
          </a:bodyPr>
          <a:lstStyle/>
          <a:p>
            <a:pPr>
              <a:spcBef>
                <a:spcPct val="50000"/>
              </a:spcBef>
            </a:pPr>
            <a:r>
              <a:rPr lang="en-US" sz="800"/>
              <a:t>Source: Statistics Canada. Census of Population, 2006. Thanks to Chris Nichols, Rural Secretariat, for the chart.</a:t>
            </a:r>
          </a:p>
        </p:txBody>
      </p:sp>
      <p:pic>
        <p:nvPicPr>
          <p:cNvPr id="72707" name="Picture 7"/>
          <p:cNvPicPr>
            <a:picLocks noChangeAspect="1" noChangeArrowheads="1"/>
          </p:cNvPicPr>
          <p:nvPr>
            <p:ph/>
          </p:nvPr>
        </p:nvPicPr>
        <p:blipFill>
          <a:blip r:embed="rId3" cstate="print"/>
          <a:srcRect/>
          <a:stretch>
            <a:fillRect/>
          </a:stretch>
        </p:blipFill>
        <p:spPr>
          <a:xfrm>
            <a:off x="0" y="549275"/>
            <a:ext cx="9144000" cy="6308725"/>
          </a:xfrm>
          <a:noFill/>
        </p:spPr>
      </p:pic>
      <p:sp>
        <p:nvSpPr>
          <p:cNvPr id="72708" name="Rectangle 9"/>
          <p:cNvSpPr>
            <a:spLocks noChangeArrowheads="1"/>
          </p:cNvSpPr>
          <p:nvPr/>
        </p:nvSpPr>
        <p:spPr bwMode="auto">
          <a:xfrm>
            <a:off x="971550" y="1484313"/>
            <a:ext cx="5184775" cy="1512887"/>
          </a:xfrm>
          <a:prstGeom prst="rect">
            <a:avLst/>
          </a:prstGeom>
          <a:solidFill>
            <a:schemeClr val="bg1"/>
          </a:solidFill>
          <a:ln w="9525">
            <a:solidFill>
              <a:schemeClr val="tx1"/>
            </a:solidFill>
            <a:miter lim="800000"/>
            <a:headEnd/>
            <a:tailEnd/>
          </a:ln>
          <a:effectLst/>
        </p:spPr>
        <p:txBody>
          <a:bodyPr wrap="none" anchor="ctr"/>
          <a:lstStyle/>
          <a:p>
            <a:pPr algn="ctr"/>
            <a:r>
              <a:rPr lang="en-GB" sz="1200" b="1"/>
              <a:t>Demographic labour pressure index — ratio of </a:t>
            </a:r>
          </a:p>
          <a:p>
            <a:pPr algn="ctr"/>
            <a:r>
              <a:rPr lang="en-GB" sz="1200" b="1"/>
              <a:t>the persons </a:t>
            </a:r>
            <a:r>
              <a:rPr lang="en-GB" sz="1200" b="1">
                <a:solidFill>
                  <a:srgbClr val="FF0066"/>
                </a:solidFill>
              </a:rPr>
              <a:t>(aged 10-19)</a:t>
            </a:r>
            <a:r>
              <a:rPr lang="en-GB" sz="1200" b="1"/>
              <a:t> who will enter the labour market </a:t>
            </a:r>
          </a:p>
          <a:p>
            <a:pPr algn="ctr"/>
            <a:r>
              <a:rPr lang="en-GB" sz="1200" b="1"/>
              <a:t>to the persons (aged 55-64) who will exit the labour market</a:t>
            </a:r>
          </a:p>
          <a:p>
            <a:pPr algn="ctr"/>
            <a:r>
              <a:rPr lang="en-GB" sz="1200" b="1"/>
              <a:t> during the next ten years because of ageing. </a:t>
            </a:r>
          </a:p>
          <a:p>
            <a:pPr algn="ctr"/>
            <a:r>
              <a:rPr lang="en-GB" sz="1200" b="1"/>
              <a:t>If the index is bigger than one, </a:t>
            </a:r>
          </a:p>
          <a:p>
            <a:pPr algn="ctr"/>
            <a:r>
              <a:rPr lang="en-GB" sz="1200" b="1"/>
              <a:t>the number of persons entering the labour market is larger </a:t>
            </a:r>
          </a:p>
          <a:p>
            <a:pPr algn="ctr"/>
            <a:r>
              <a:rPr lang="en-GB" sz="1200" b="1"/>
              <a:t>than the number of persons potentially leaving it because of ageing.</a:t>
            </a:r>
            <a:endParaRPr lang="en-US" sz="100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p:cNvPicPr>
            <a:picLocks noChangeAspect="1" noChangeArrowheads="1"/>
          </p:cNvPicPr>
          <p:nvPr>
            <p:ph/>
          </p:nvPr>
        </p:nvPicPr>
        <p:blipFill>
          <a:blip r:embed="rId3" cstate="print"/>
          <a:srcRect/>
          <a:stretch>
            <a:fillRect/>
          </a:stretch>
        </p:blipFill>
        <p:spPr>
          <a:xfrm>
            <a:off x="0" y="549275"/>
            <a:ext cx="9144000" cy="6308725"/>
          </a:xfrm>
          <a:noFill/>
        </p:spPr>
      </p:pic>
      <p:sp>
        <p:nvSpPr>
          <p:cNvPr id="73731" name="Text Box 5"/>
          <p:cNvSpPr txBox="1">
            <a:spLocks noChangeArrowheads="1"/>
          </p:cNvSpPr>
          <p:nvPr/>
        </p:nvSpPr>
        <p:spPr bwMode="auto">
          <a:xfrm>
            <a:off x="0" y="6669088"/>
            <a:ext cx="5724525" cy="214312"/>
          </a:xfrm>
          <a:prstGeom prst="rect">
            <a:avLst/>
          </a:prstGeom>
          <a:noFill/>
          <a:ln w="9525">
            <a:noFill/>
            <a:miter lim="800000"/>
            <a:headEnd/>
            <a:tailEnd/>
          </a:ln>
          <a:effectLst/>
        </p:spPr>
        <p:txBody>
          <a:bodyPr>
            <a:spAutoFit/>
          </a:bodyPr>
          <a:lstStyle/>
          <a:p>
            <a:pPr>
              <a:spcBef>
                <a:spcPct val="50000"/>
              </a:spcBef>
            </a:pPr>
            <a:r>
              <a:rPr lang="en-US" sz="800"/>
              <a:t>Source: Statistics Canada. Census of Population, 2006. Thanks to Chris Nichols, Rural Secretariat, for the chart.</a:t>
            </a:r>
          </a:p>
        </p:txBody>
      </p:sp>
      <p:sp>
        <p:nvSpPr>
          <p:cNvPr id="73732" name="Rectangle 6"/>
          <p:cNvSpPr>
            <a:spLocks noChangeArrowheads="1"/>
          </p:cNvSpPr>
          <p:nvPr/>
        </p:nvSpPr>
        <p:spPr bwMode="auto">
          <a:xfrm>
            <a:off x="971550" y="1484313"/>
            <a:ext cx="5184775" cy="1512887"/>
          </a:xfrm>
          <a:prstGeom prst="rect">
            <a:avLst/>
          </a:prstGeom>
          <a:solidFill>
            <a:schemeClr val="bg1"/>
          </a:solidFill>
          <a:ln w="9525">
            <a:solidFill>
              <a:schemeClr val="tx1"/>
            </a:solidFill>
            <a:miter lim="800000"/>
            <a:headEnd/>
            <a:tailEnd/>
          </a:ln>
          <a:effectLst/>
        </p:spPr>
        <p:txBody>
          <a:bodyPr wrap="none" anchor="ctr"/>
          <a:lstStyle/>
          <a:p>
            <a:pPr algn="ctr"/>
            <a:r>
              <a:rPr lang="en-GB" sz="1200" b="1"/>
              <a:t>Demographic labour pressure index — ratio of </a:t>
            </a:r>
          </a:p>
          <a:p>
            <a:pPr algn="ctr"/>
            <a:r>
              <a:rPr lang="en-GB" sz="1200" b="1"/>
              <a:t>the persons </a:t>
            </a:r>
            <a:r>
              <a:rPr lang="en-GB" sz="1200" b="1">
                <a:solidFill>
                  <a:srgbClr val="FF0066"/>
                </a:solidFill>
              </a:rPr>
              <a:t>(aged 5-14)</a:t>
            </a:r>
            <a:r>
              <a:rPr lang="en-GB" sz="1200" b="1"/>
              <a:t> who will enter the labour market </a:t>
            </a:r>
          </a:p>
          <a:p>
            <a:pPr algn="ctr"/>
            <a:r>
              <a:rPr lang="en-GB" sz="1200" b="1"/>
              <a:t>to the persons (aged 55-64) who will exit the labour market</a:t>
            </a:r>
          </a:p>
          <a:p>
            <a:pPr algn="ctr"/>
            <a:r>
              <a:rPr lang="en-GB" sz="1200" b="1"/>
              <a:t> during the next ten years because of ageing. </a:t>
            </a:r>
          </a:p>
          <a:p>
            <a:pPr algn="ctr"/>
            <a:r>
              <a:rPr lang="en-GB" sz="1200" b="1"/>
              <a:t>If the index is bigger than one, </a:t>
            </a:r>
          </a:p>
          <a:p>
            <a:pPr algn="ctr"/>
            <a:r>
              <a:rPr lang="en-GB" sz="1200" b="1"/>
              <a:t>the number of persons entering the labour market is larger </a:t>
            </a:r>
          </a:p>
          <a:p>
            <a:pPr algn="ctr"/>
            <a:r>
              <a:rPr lang="en-GB" sz="1200" b="1"/>
              <a:t>than the number of persons potentially leaving it because of ageing.</a:t>
            </a:r>
            <a:endParaRPr lang="en-US" sz="100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8"/>
          <p:cNvSpPr txBox="1">
            <a:spLocks noChangeArrowheads="1"/>
          </p:cNvSpPr>
          <p:nvPr/>
        </p:nvSpPr>
        <p:spPr bwMode="auto">
          <a:xfrm>
            <a:off x="304800" y="128588"/>
            <a:ext cx="9144000" cy="1693862"/>
          </a:xfrm>
          <a:prstGeom prst="rect">
            <a:avLst/>
          </a:prstGeom>
          <a:noFill/>
          <a:ln w="9525">
            <a:noFill/>
            <a:miter lim="800000"/>
            <a:headEnd/>
            <a:tailEnd/>
          </a:ln>
          <a:effectLst/>
        </p:spPr>
        <p:txBody>
          <a:bodyPr>
            <a:spAutoFit/>
          </a:bodyPr>
          <a:lstStyle/>
          <a:p>
            <a:pPr algn="ctr">
              <a:spcBef>
                <a:spcPct val="50000"/>
              </a:spcBef>
            </a:pPr>
            <a:r>
              <a:rPr lang="en-US" sz="3200" b="1">
                <a:latin typeface="Arial" charset="0"/>
              </a:rPr>
              <a:t>Understanding Rural Canada:</a:t>
            </a:r>
          </a:p>
          <a:p>
            <a:pPr algn="ctr">
              <a:spcBef>
                <a:spcPct val="50000"/>
              </a:spcBef>
            </a:pPr>
            <a:r>
              <a:rPr lang="en-US" b="1">
                <a:latin typeface="Arial" charset="0"/>
              </a:rPr>
              <a:t>Implications for Rural Development Policy </a:t>
            </a:r>
          </a:p>
          <a:p>
            <a:pPr algn="ctr">
              <a:spcBef>
                <a:spcPct val="50000"/>
              </a:spcBef>
            </a:pPr>
            <a:r>
              <a:rPr lang="en-US" b="1">
                <a:latin typeface="Arial" charset="0"/>
              </a:rPr>
              <a:t>and Rural Planning Policy</a:t>
            </a:r>
          </a:p>
        </p:txBody>
      </p:sp>
      <p:sp>
        <p:nvSpPr>
          <p:cNvPr id="74755" name="Text Box 9"/>
          <p:cNvSpPr txBox="1">
            <a:spLocks noChangeArrowheads="1"/>
          </p:cNvSpPr>
          <p:nvPr/>
        </p:nvSpPr>
        <p:spPr bwMode="auto">
          <a:xfrm>
            <a:off x="0" y="2057400"/>
            <a:ext cx="9144000" cy="2400300"/>
          </a:xfrm>
          <a:prstGeom prst="rect">
            <a:avLst/>
          </a:prstGeom>
          <a:noFill/>
          <a:ln w="9525">
            <a:noFill/>
            <a:miter lim="800000"/>
            <a:headEnd/>
            <a:tailEnd/>
          </a:ln>
          <a:effectLst/>
        </p:spPr>
        <p:txBody>
          <a:bodyPr>
            <a:spAutoFit/>
          </a:bodyPr>
          <a:lstStyle/>
          <a:p>
            <a:pPr algn="ctr">
              <a:spcBef>
                <a:spcPct val="50000"/>
              </a:spcBef>
            </a:pPr>
            <a:r>
              <a:rPr lang="en-US" sz="2000" b="1">
                <a:latin typeface="Arial" charset="0"/>
              </a:rPr>
              <a:t>Presentation to the Rural+ Development + Planning Symposium</a:t>
            </a:r>
          </a:p>
          <a:p>
            <a:pPr algn="ctr">
              <a:spcBef>
                <a:spcPct val="50000"/>
              </a:spcBef>
            </a:pPr>
            <a:r>
              <a:rPr lang="en-US" sz="2000" b="1">
                <a:latin typeface="Arial" charset="0"/>
              </a:rPr>
              <a:t>Brandon, February 22,2012</a:t>
            </a:r>
          </a:p>
          <a:p>
            <a:pPr algn="ctr">
              <a:spcBef>
                <a:spcPct val="50000"/>
              </a:spcBef>
            </a:pPr>
            <a:endParaRPr lang="en-US" sz="2000" b="1">
              <a:latin typeface="Arial" charset="0"/>
            </a:endParaRPr>
          </a:p>
          <a:p>
            <a:r>
              <a:rPr lang="en-US" sz="1400" b="1">
                <a:latin typeface="Arial" charset="0"/>
                <a:cs typeface="Arial" charset="0"/>
              </a:rPr>
              <a:t>{This presentation is based on:</a:t>
            </a:r>
            <a:r>
              <a:rPr lang="en-US" sz="1400">
                <a:latin typeface="Arial" charset="0"/>
                <a:cs typeface="Arial" charset="0"/>
              </a:rPr>
              <a:t> </a:t>
            </a:r>
          </a:p>
          <a:p>
            <a:endParaRPr lang="en-CA" sz="1400">
              <a:latin typeface="Arial" charset="0"/>
              <a:cs typeface="Arial" charset="0"/>
            </a:endParaRPr>
          </a:p>
          <a:p>
            <a:r>
              <a:rPr lang="en-GB" sz="1400">
                <a:latin typeface="Arial" charset="0"/>
                <a:cs typeface="Arial" charset="0"/>
              </a:rPr>
              <a:t>Reimer, Bill and Ray D. Bollman. (2010) “Understanding Rural Canada: Implications for Rural Development Policy and Rural Planning Policy.” Chapter 1 in David J.A. Douglas (ed.) </a:t>
            </a:r>
            <a:r>
              <a:rPr lang="en-GB" sz="1400" b="1">
                <a:latin typeface="Arial" charset="0"/>
                <a:cs typeface="Arial" charset="0"/>
              </a:rPr>
              <a:t>Rural Planning and Development in Canada</a:t>
            </a:r>
            <a:r>
              <a:rPr lang="en-GB" sz="1400">
                <a:latin typeface="Arial" charset="0"/>
                <a:cs typeface="Arial" charset="0"/>
              </a:rPr>
              <a:t>. (Toronto: Nelson Education Ltd.) </a:t>
            </a:r>
            <a:r>
              <a:rPr lang="en-GB" sz="1200"/>
              <a:t> </a:t>
            </a:r>
            <a:endParaRPr lang="en-US" sz="1200" b="1">
              <a:latin typeface="Arial" charset="0"/>
            </a:endParaRPr>
          </a:p>
        </p:txBody>
      </p:sp>
      <p:sp>
        <p:nvSpPr>
          <p:cNvPr id="2052" name="Text Box 10"/>
          <p:cNvSpPr txBox="1">
            <a:spLocks noChangeArrowheads="1"/>
          </p:cNvSpPr>
          <p:nvPr/>
        </p:nvSpPr>
        <p:spPr bwMode="auto">
          <a:xfrm>
            <a:off x="5867400" y="4760913"/>
            <a:ext cx="3124200"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US" sz="2000" b="1" dirty="0" smtClean="0">
                <a:latin typeface="Arial" charset="0"/>
              </a:rPr>
              <a:t>Ray D. Bollman</a:t>
            </a:r>
          </a:p>
          <a:p>
            <a:pPr algn="r">
              <a:spcBef>
                <a:spcPct val="50000"/>
              </a:spcBef>
              <a:defRPr/>
            </a:pPr>
            <a:r>
              <a:rPr lang="en-US"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hlinkClick r:id="rId3"/>
              </a:rPr>
              <a:t>RayD.Bollman@sasktel.net</a:t>
            </a:r>
            <a:endParaRPr lang="en-US"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endParaRPr>
          </a:p>
          <a:p>
            <a:pPr algn="r">
              <a:spcBef>
                <a:spcPct val="50000"/>
              </a:spcBef>
              <a:defRPr/>
            </a:pPr>
            <a:r>
              <a:rPr lang="en-US" sz="1600" b="1" dirty="0" smtClean="0">
                <a:latin typeface="Arial" charset="0"/>
              </a:rPr>
              <a:t>613-297-5826</a:t>
            </a:r>
            <a:endParaRPr lang="en-US" sz="1600" dirty="0" smtClean="0">
              <a:latin typeface="Arial" charset="0"/>
            </a:endParaRPr>
          </a:p>
        </p:txBody>
      </p:sp>
      <p:sp>
        <p:nvSpPr>
          <p:cNvPr id="74757" name="Rectangle 1"/>
          <p:cNvSpPr>
            <a:spLocks noChangeArrowheads="1"/>
          </p:cNvSpPr>
          <p:nvPr/>
        </p:nvSpPr>
        <p:spPr bwMode="auto">
          <a:xfrm>
            <a:off x="457200" y="4760913"/>
            <a:ext cx="5410200" cy="1047750"/>
          </a:xfrm>
          <a:prstGeom prst="rect">
            <a:avLst/>
          </a:prstGeom>
          <a:solidFill>
            <a:schemeClr val="accent1"/>
          </a:solidFill>
          <a:ln w="9525" algn="ctr">
            <a:solidFill>
              <a:schemeClr val="tx1"/>
            </a:solidFill>
            <a:round/>
            <a:headEnd/>
            <a:tailEnd/>
          </a:ln>
          <a:effectLst/>
        </p:spPr>
        <p:txBody>
          <a:bodyPr/>
          <a:lstStyle/>
          <a:p>
            <a:pPr algn="ctr"/>
            <a:r>
              <a:rPr lang="en-CA" sz="3200" b="1">
                <a:latin typeface="Arial" charset="0"/>
                <a:cs typeface="Arial" charset="0"/>
              </a:rPr>
              <a:t>Miscellaneous</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7" name="Text Box 3"/>
          <p:cNvSpPr txBox="1">
            <a:spLocks noChangeArrowheads="1"/>
          </p:cNvSpPr>
          <p:nvPr/>
        </p:nvSpPr>
        <p:spPr bwMode="auto">
          <a:xfrm>
            <a:off x="0" y="1447800"/>
            <a:ext cx="9144000" cy="2308225"/>
          </a:xfrm>
          <a:prstGeom prst="rect">
            <a:avLst/>
          </a:prstGeom>
          <a:noFill/>
          <a:ln w="9525">
            <a:noFill/>
            <a:miter lim="800000"/>
            <a:headEnd/>
            <a:tailEnd/>
          </a:ln>
          <a:effectLst/>
        </p:spPr>
        <p:txBody>
          <a:bodyPr>
            <a:spAutoFit/>
          </a:bodyPr>
          <a:lstStyle/>
          <a:p>
            <a:r>
              <a:rPr lang="en-CA" b="1">
                <a:latin typeface="Arial" charset="0"/>
              </a:rPr>
              <a:t>What is driving rural?</a:t>
            </a:r>
          </a:p>
          <a:p>
            <a:endParaRPr lang="en-CA" b="1">
              <a:latin typeface="Arial" charset="0"/>
            </a:endParaRPr>
          </a:p>
          <a:p>
            <a:r>
              <a:rPr lang="en-US" sz="1800">
                <a:latin typeface="Arial" charset="0"/>
              </a:rPr>
              <a:t>Bollman, Ray D. (2007) </a:t>
            </a:r>
            <a:r>
              <a:rPr lang="en-US" sz="1800" b="1">
                <a:latin typeface="Arial" charset="0"/>
              </a:rPr>
              <a:t>Factors Driving Canada’s Rural Economy</a:t>
            </a:r>
            <a:r>
              <a:rPr lang="en-US" sz="1800">
                <a:latin typeface="Arial" charset="0"/>
              </a:rPr>
              <a:t> </a:t>
            </a:r>
            <a:r>
              <a:rPr lang="en-GB" sz="1800">
                <a:latin typeface="Arial" charset="0"/>
              </a:rPr>
              <a:t>(Ottawa: Statistics Canada, Agriculture and Rural Working Paper No. 83, Cat. no. 21-601-MIE) </a:t>
            </a:r>
            <a:r>
              <a:rPr lang="en-GB" sz="1200">
                <a:latin typeface="Arial" charset="0"/>
              </a:rPr>
              <a:t>(</a:t>
            </a:r>
            <a:r>
              <a:rPr lang="en-GB" sz="1200">
                <a:latin typeface="Arial" charset="0"/>
                <a:hlinkClick r:id="rId3"/>
              </a:rPr>
              <a:t>www.statcan.ca/cgi-bin/downpub/listpub.cgi?catno=21-601-MIE</a:t>
            </a:r>
            <a:r>
              <a:rPr lang="en-GB" sz="1200">
                <a:latin typeface="Arial" charset="0"/>
              </a:rPr>
              <a:t>).</a:t>
            </a:r>
          </a:p>
          <a:p>
            <a:endParaRPr lang="en-GB" sz="1200">
              <a:latin typeface="Arial" charset="0"/>
            </a:endParaRPr>
          </a:p>
          <a:p>
            <a:r>
              <a:rPr lang="en-US" sz="1800">
                <a:latin typeface="Arial" charset="0"/>
              </a:rPr>
              <a:t>Schultz, T. W. (1972) “The Increasing Economic Value of Human Time.”</a:t>
            </a:r>
            <a:r>
              <a:rPr lang="en-US" sz="1800" b="1">
                <a:latin typeface="Arial" charset="0"/>
              </a:rPr>
              <a:t> American Journal of Agricultural Economics</a:t>
            </a:r>
            <a:r>
              <a:rPr lang="en-US" sz="1800">
                <a:latin typeface="Arial" charset="0"/>
              </a:rPr>
              <a:t>, Vol. 54, No. 5 (December), pp. 843 – 850.</a:t>
            </a:r>
          </a:p>
        </p:txBody>
      </p:sp>
      <p:sp>
        <p:nvSpPr>
          <p:cNvPr id="1813509" name="Rectangle 5"/>
          <p:cNvSpPr>
            <a:spLocks noChangeArrowheads="1"/>
          </p:cNvSpPr>
          <p:nvPr/>
        </p:nvSpPr>
        <p:spPr bwMode="auto">
          <a:xfrm>
            <a:off x="2286000" y="3048000"/>
            <a:ext cx="5029200" cy="457200"/>
          </a:xfrm>
          <a:prstGeom prst="rect">
            <a:avLst/>
          </a:prstGeom>
          <a:solidFill>
            <a:srgbClr val="FFFF00">
              <a:alpha val="50195"/>
            </a:srgbClr>
          </a:solidFill>
          <a:ln w="9525">
            <a:solidFill>
              <a:schemeClr val="tx1"/>
            </a:solidFill>
            <a:miter lim="800000"/>
            <a:headEnd/>
            <a:tailEnd/>
          </a:ln>
          <a:effectLst/>
        </p:spPr>
        <p:txBody>
          <a:bodyPr wrap="none" anchor="ctr"/>
          <a:lstStyle/>
          <a:p>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813507">
                                            <p:txEl>
                                              <p:pRg st="2" end="2"/>
                                            </p:txEl>
                                          </p:spTgt>
                                        </p:tgtEl>
                                        <p:attrNameLst>
                                          <p:attrName>style.visibility</p:attrName>
                                        </p:attrNameLst>
                                      </p:cBhvr>
                                      <p:to>
                                        <p:strVal val="visible"/>
                                      </p:to>
                                    </p:set>
                                    <p:anim calcmode="lin" valueType="num">
                                      <p:cBhvr>
                                        <p:cTn id="7" dur="1000" fill="hold"/>
                                        <p:tgtEl>
                                          <p:spTgt spid="1813507">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181350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13507">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813507">
                                            <p:txEl>
                                              <p:pRg st="4" end="4"/>
                                            </p:txEl>
                                          </p:spTgt>
                                        </p:tgtEl>
                                        <p:attrNameLst>
                                          <p:attrName>style.visibility</p:attrName>
                                        </p:attrNameLst>
                                      </p:cBhvr>
                                      <p:to>
                                        <p:strVal val="visible"/>
                                      </p:to>
                                    </p:set>
                                    <p:anim calcmode="lin" valueType="num">
                                      <p:cBhvr>
                                        <p:cTn id="14" dur="1000" fill="hold"/>
                                        <p:tgtEl>
                                          <p:spTgt spid="1813507">
                                            <p:txEl>
                                              <p:pRg st="4" end="4"/>
                                            </p:txEl>
                                          </p:spTgt>
                                        </p:tgtEl>
                                        <p:attrNameLst>
                                          <p:attrName>ppt_x</p:attrName>
                                        </p:attrNameLst>
                                      </p:cBhvr>
                                      <p:tavLst>
                                        <p:tav tm="0">
                                          <p:val>
                                            <p:strVal val="#ppt_x-.2"/>
                                          </p:val>
                                        </p:tav>
                                        <p:tav tm="100000">
                                          <p:val>
                                            <p:strVal val="#ppt_x"/>
                                          </p:val>
                                        </p:tav>
                                      </p:tavLst>
                                    </p:anim>
                                    <p:anim calcmode="lin" valueType="num">
                                      <p:cBhvr>
                                        <p:cTn id="15" dur="1000" fill="hold"/>
                                        <p:tgtEl>
                                          <p:spTgt spid="181350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13507">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813509"/>
                                        </p:tgtEl>
                                        <p:attrNameLst>
                                          <p:attrName>style.visibility</p:attrName>
                                        </p:attrNameLst>
                                      </p:cBhvr>
                                      <p:to>
                                        <p:strVal val="visible"/>
                                      </p:to>
                                    </p:set>
                                    <p:anim calcmode="lin" valueType="num">
                                      <p:cBhvr>
                                        <p:cTn id="21" dur="1000" fill="hold"/>
                                        <p:tgtEl>
                                          <p:spTgt spid="1813509"/>
                                        </p:tgtEl>
                                        <p:attrNameLst>
                                          <p:attrName>ppt_x</p:attrName>
                                        </p:attrNameLst>
                                      </p:cBhvr>
                                      <p:tavLst>
                                        <p:tav tm="0">
                                          <p:val>
                                            <p:strVal val="#ppt_x-.2"/>
                                          </p:val>
                                        </p:tav>
                                        <p:tav tm="100000">
                                          <p:val>
                                            <p:strVal val="#ppt_x"/>
                                          </p:val>
                                        </p:tav>
                                      </p:tavLst>
                                    </p:anim>
                                    <p:anim calcmode="lin" valueType="num">
                                      <p:cBhvr>
                                        <p:cTn id="22" dur="1000" fill="hold"/>
                                        <p:tgtEl>
                                          <p:spTgt spid="181350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813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350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ChangeAspect="1" noChangeArrowheads="1"/>
          </p:cNvPicPr>
          <p:nvPr>
            <p:ph/>
          </p:nvPr>
        </p:nvPicPr>
        <p:blipFill>
          <a:blip r:embed="rId3" cstate="print"/>
          <a:srcRect/>
          <a:stretch>
            <a:fillRect/>
          </a:stretch>
        </p:blipFill>
        <p:spPr>
          <a:xfrm>
            <a:off x="0" y="260350"/>
            <a:ext cx="9144000" cy="6597650"/>
          </a:xfrm>
          <a:noFill/>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381000" y="1524000"/>
            <a:ext cx="8763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77827" name="Text Box 4"/>
          <p:cNvSpPr txBox="1">
            <a:spLocks noChangeArrowheads="1"/>
          </p:cNvSpPr>
          <p:nvPr/>
        </p:nvSpPr>
        <p:spPr bwMode="auto">
          <a:xfrm>
            <a:off x="1524000" y="1219200"/>
            <a:ext cx="7086600" cy="5267325"/>
          </a:xfrm>
          <a:prstGeom prst="rect">
            <a:avLst/>
          </a:prstGeom>
          <a:noFill/>
          <a:ln w="9525">
            <a:noFill/>
            <a:miter lim="800000"/>
            <a:headEnd/>
            <a:tailEnd/>
          </a:ln>
          <a:effectLst/>
        </p:spPr>
        <p:txBody>
          <a:bodyPr>
            <a:spAutoFit/>
          </a:bodyPr>
          <a:lstStyle/>
          <a:p>
            <a:pPr>
              <a:spcBef>
                <a:spcPct val="50000"/>
              </a:spcBef>
            </a:pPr>
            <a:r>
              <a:rPr lang="en-US" sz="3400" b="1">
                <a:latin typeface="Tahoma" pitchFamily="34" charset="0"/>
              </a:rPr>
              <a:t>The fact that the price of labour is increasing relative to the price of capital means that bigger machines will replace farmers, </a:t>
            </a:r>
            <a:r>
              <a:rPr lang="en-US" sz="3400" b="1">
                <a:solidFill>
                  <a:srgbClr val="996633"/>
                </a:solidFill>
                <a:latin typeface="Tahoma" pitchFamily="34" charset="0"/>
              </a:rPr>
              <a:t>regardless of the trend in the price of commodities.</a:t>
            </a:r>
            <a:r>
              <a:rPr lang="en-US" sz="3400" b="1">
                <a:latin typeface="Tahoma" pitchFamily="34" charset="0"/>
              </a:rPr>
              <a:t>  Farms will get bigger and farming communities will have fewer farming families.</a:t>
            </a:r>
            <a:r>
              <a:rPr lang="en-US" sz="3600" b="1">
                <a:latin typeface="Arial" charset="0"/>
              </a:rPr>
              <a:t> </a:t>
            </a:r>
            <a:endParaRPr lang="en-US" sz="2000" b="1">
              <a:latin typeface="Arial"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81000" y="1524000"/>
            <a:ext cx="8763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78851" name="Text Box 4"/>
          <p:cNvSpPr txBox="1">
            <a:spLocks noChangeArrowheads="1"/>
          </p:cNvSpPr>
          <p:nvPr/>
        </p:nvSpPr>
        <p:spPr bwMode="auto">
          <a:xfrm>
            <a:off x="1066800" y="1752600"/>
            <a:ext cx="7848600" cy="641350"/>
          </a:xfrm>
          <a:prstGeom prst="rect">
            <a:avLst/>
          </a:prstGeom>
          <a:noFill/>
          <a:ln w="9525">
            <a:noFill/>
            <a:miter lim="800000"/>
            <a:headEnd/>
            <a:tailEnd/>
          </a:ln>
          <a:effectLst/>
        </p:spPr>
        <p:txBody>
          <a:bodyPr>
            <a:spAutoFit/>
          </a:bodyPr>
          <a:lstStyle/>
          <a:p>
            <a:pPr>
              <a:spcBef>
                <a:spcPct val="50000"/>
              </a:spcBef>
            </a:pPr>
            <a:r>
              <a:rPr lang="en-US" sz="3600" b="1">
                <a:latin typeface="Arial" charset="0"/>
              </a:rPr>
              <a:t>	</a:t>
            </a:r>
            <a:endParaRPr lang="en-US" sz="2000" b="1">
              <a:latin typeface="Arial" charset="0"/>
            </a:endParaRPr>
          </a:p>
        </p:txBody>
      </p:sp>
      <p:sp>
        <p:nvSpPr>
          <p:cNvPr id="78852" name="Text Box 5"/>
          <p:cNvSpPr txBox="1">
            <a:spLocks noChangeArrowheads="1"/>
          </p:cNvSpPr>
          <p:nvPr/>
        </p:nvSpPr>
        <p:spPr bwMode="auto">
          <a:xfrm>
            <a:off x="533400" y="1981200"/>
            <a:ext cx="7924800" cy="4232275"/>
          </a:xfrm>
          <a:prstGeom prst="rect">
            <a:avLst/>
          </a:prstGeom>
          <a:noFill/>
          <a:ln w="9525">
            <a:noFill/>
            <a:miter lim="800000"/>
            <a:headEnd/>
            <a:tailEnd/>
          </a:ln>
          <a:effectLst/>
        </p:spPr>
        <p:txBody>
          <a:bodyPr>
            <a:spAutoFit/>
          </a:bodyPr>
          <a:lstStyle/>
          <a:p>
            <a:pPr>
              <a:spcBef>
                <a:spcPct val="50000"/>
              </a:spcBef>
            </a:pPr>
            <a:r>
              <a:rPr lang="en-US" sz="3400">
                <a:latin typeface="Arial" charset="0"/>
              </a:rPr>
              <a:t>Agricultural output is up -- agricultural labour is down.  Fewer people are required in agriculture.  </a:t>
            </a:r>
            <a:r>
              <a:rPr lang="en-US" sz="3400" b="1">
                <a:latin typeface="Arial" charset="0"/>
              </a:rPr>
              <a:t>This trend is on-going – regardless of the price of farm outputs</a:t>
            </a:r>
            <a:r>
              <a:rPr lang="en-US" sz="3400">
                <a:latin typeface="Arial" charset="0"/>
              </a:rPr>
              <a:t>.  </a:t>
            </a:r>
            <a:r>
              <a:rPr lang="en-US" sz="3400" b="1">
                <a:latin typeface="Arial" charset="0"/>
              </a:rPr>
              <a:t>Consequently, the challenge for rural communities is to </a:t>
            </a:r>
            <a:r>
              <a:rPr lang="en-US" sz="3400" b="1">
                <a:solidFill>
                  <a:srgbClr val="990099"/>
                </a:solidFill>
                <a:latin typeface="Arial" charset="0"/>
              </a:rPr>
              <a:t>find something new to export</a:t>
            </a:r>
            <a:r>
              <a:rPr lang="en-US" sz="3400" b="1">
                <a:latin typeface="Arial" charset="0"/>
              </a:rPr>
              <a:t> to maintain a population base</a:t>
            </a:r>
            <a:r>
              <a:rPr lang="en-US" sz="3400">
                <a:latin typeface="Arial" charset="0"/>
              </a:rPr>
              <a:t>.</a:t>
            </a:r>
            <a:r>
              <a:rPr lang="en-US">
                <a:latin typeface="Arial" charset="0"/>
              </a:rPr>
              <a:t> </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3"/>
          <p:cNvSpPr txBox="1">
            <a:spLocks noChangeArrowheads="1"/>
          </p:cNvSpPr>
          <p:nvPr/>
        </p:nvSpPr>
        <p:spPr bwMode="auto">
          <a:xfrm>
            <a:off x="152400" y="1447800"/>
            <a:ext cx="8839200" cy="461963"/>
          </a:xfrm>
          <a:prstGeom prst="rect">
            <a:avLst/>
          </a:prstGeom>
          <a:noFill/>
          <a:ln w="9525">
            <a:noFill/>
            <a:miter lim="800000"/>
            <a:headEnd/>
            <a:tailEnd/>
          </a:ln>
          <a:effectLst/>
        </p:spPr>
        <p:txBody>
          <a:bodyPr>
            <a:spAutoFit/>
          </a:bodyPr>
          <a:lstStyle/>
          <a:p>
            <a:r>
              <a:rPr lang="en-CA" b="1">
                <a:latin typeface="Arial" charset="0"/>
              </a:rPr>
              <a:t>What are the major sectors in rural?</a:t>
            </a:r>
            <a:endParaRPr lang="en-US" b="1">
              <a:latin typeface="Arial"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236538" y="282575"/>
            <a:ext cx="8670925" cy="62912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p:cNvPicPr>
            <a:picLocks noChangeAspect="1" noChangeArrowheads="1"/>
          </p:cNvPicPr>
          <p:nvPr/>
        </p:nvPicPr>
        <p:blipFill>
          <a:blip r:embed="rId3" cstate="print"/>
          <a:srcRect/>
          <a:stretch>
            <a:fillRect/>
          </a:stretch>
        </p:blipFill>
        <p:spPr bwMode="auto">
          <a:xfrm>
            <a:off x="284163" y="512763"/>
            <a:ext cx="8575675" cy="583088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79388" y="1557338"/>
            <a:ext cx="8763000" cy="457200"/>
          </a:xfrm>
          <a:prstGeom prst="rect">
            <a:avLst/>
          </a:prstGeom>
          <a:noFill/>
          <a:ln w="9525">
            <a:noFill/>
            <a:miter lim="800000"/>
            <a:headEnd/>
            <a:tailEnd/>
          </a:ln>
          <a:effectLst/>
        </p:spPr>
        <p:txBody>
          <a:bodyPr>
            <a:spAutoFit/>
          </a:bodyPr>
          <a:lstStyle/>
          <a:p>
            <a:pPr>
              <a:spcBef>
                <a:spcPct val="50000"/>
              </a:spcBef>
            </a:pPr>
            <a:endParaRPr lang="en-CA"/>
          </a:p>
        </p:txBody>
      </p:sp>
      <p:sp>
        <p:nvSpPr>
          <p:cNvPr id="1087494" name="Rectangle 6"/>
          <p:cNvSpPr>
            <a:spLocks noChangeArrowheads="1"/>
          </p:cNvSpPr>
          <p:nvPr/>
        </p:nvSpPr>
        <p:spPr bwMode="auto">
          <a:xfrm>
            <a:off x="0" y="981075"/>
            <a:ext cx="9144000" cy="5386388"/>
          </a:xfrm>
          <a:prstGeom prst="rect">
            <a:avLst/>
          </a:prstGeom>
          <a:noFill/>
          <a:ln w="9525">
            <a:noFill/>
            <a:miter lim="800000"/>
            <a:headEnd/>
            <a:tailEnd/>
          </a:ln>
          <a:effectLst/>
        </p:spPr>
        <p:txBody>
          <a:bodyPr>
            <a:spAutoFit/>
          </a:bodyPr>
          <a:lstStyle/>
          <a:p>
            <a:pPr marL="342900" indent="-342900"/>
            <a:r>
              <a:rPr lang="en-US" sz="2800" b="1" i="1">
                <a:latin typeface="Arial" charset="0"/>
                <a:cs typeface="Arial" charset="0"/>
                <a:sym typeface="Wingdings" pitchFamily="2" charset="2"/>
              </a:rPr>
              <a:t>The </a:t>
            </a:r>
            <a:r>
              <a:rPr lang="en-US" sz="2800" b="1" i="1">
                <a:solidFill>
                  <a:srgbClr val="0000FF"/>
                </a:solidFill>
                <a:latin typeface="Arial" charset="0"/>
                <a:cs typeface="Arial" charset="0"/>
                <a:sym typeface="Wingdings" pitchFamily="2" charset="2"/>
              </a:rPr>
              <a:t>first</a:t>
            </a:r>
            <a:r>
              <a:rPr lang="en-US" sz="2800" b="1" i="1">
                <a:latin typeface="Arial" charset="0"/>
                <a:cs typeface="Arial" charset="0"/>
                <a:sym typeface="Wingdings" pitchFamily="2" charset="2"/>
              </a:rPr>
              <a:t> role of policy within a market economy is to correct for “market failure”</a:t>
            </a:r>
            <a:endParaRPr lang="en-US" sz="1800" b="1" i="1">
              <a:latin typeface="Arial" charset="0"/>
              <a:cs typeface="Arial" charset="0"/>
              <a:sym typeface="Wingdings" pitchFamily="2" charset="2"/>
            </a:endParaRPr>
          </a:p>
          <a:p>
            <a:pPr marL="800100" lvl="1" indent="-342900">
              <a:buFontTx/>
              <a:buChar char="•"/>
            </a:pPr>
            <a:r>
              <a:rPr lang="en-US" sz="1800" b="1">
                <a:latin typeface="Arial" charset="0"/>
                <a:cs typeface="Arial" charset="0"/>
                <a:sym typeface="Wingdings" pitchFamily="2" charset="2"/>
              </a:rPr>
              <a:t>Back to that introductory economics textbook</a:t>
            </a:r>
          </a:p>
          <a:p>
            <a:pPr marL="800100" lvl="1" indent="-342900">
              <a:buFontTx/>
              <a:buChar char="•"/>
            </a:pPr>
            <a:r>
              <a:rPr lang="en-US" sz="1800" b="1">
                <a:latin typeface="Arial" charset="0"/>
                <a:cs typeface="Arial" charset="0"/>
                <a:sym typeface="Wingdings" pitchFamily="2" charset="2"/>
              </a:rPr>
              <a:t>Textbook economic analysis is based on the assumption that every good and service has a price.</a:t>
            </a:r>
          </a:p>
          <a:p>
            <a:pPr marL="800100" lvl="1" indent="-342900">
              <a:buFontTx/>
              <a:buChar char="•"/>
            </a:pPr>
            <a:r>
              <a:rPr lang="en-US" sz="1800" b="1">
                <a:latin typeface="Arial" charset="0"/>
                <a:cs typeface="Arial" charset="0"/>
                <a:sym typeface="Wingdings" pitchFamily="2" charset="2"/>
              </a:rPr>
              <a:t>If a good or service is not priced, this is defined as “market failure.”</a:t>
            </a:r>
          </a:p>
          <a:p>
            <a:pPr marL="800100" lvl="1" indent="-342900">
              <a:buFontTx/>
              <a:buChar char="•"/>
            </a:pPr>
            <a:r>
              <a:rPr lang="en-US" sz="1800" b="1">
                <a:latin typeface="Arial" charset="0"/>
                <a:cs typeface="Arial" charset="0"/>
                <a:sym typeface="Wingdings" pitchFamily="2" charset="2"/>
              </a:rPr>
              <a:t>To get the maximum output (i.e. to maximize efficiency) from your given complement of resources, then every good and service needs a price.</a:t>
            </a:r>
          </a:p>
          <a:p>
            <a:pPr marL="800100" lvl="1" indent="-342900">
              <a:buFontTx/>
              <a:buChar char="•"/>
            </a:pPr>
            <a:r>
              <a:rPr lang="en-US" sz="1800" b="1">
                <a:latin typeface="Arial" charset="0"/>
                <a:cs typeface="Arial" charset="0"/>
                <a:sym typeface="Wingdings" pitchFamily="2" charset="2"/>
              </a:rPr>
              <a:t>If I buy a widget, the price typically does not include the (negative) price associated with the smoke going up the factory chimney.</a:t>
            </a:r>
          </a:p>
          <a:p>
            <a:pPr marL="800100" lvl="1" indent="-342900">
              <a:buFontTx/>
              <a:buChar char="•"/>
            </a:pPr>
            <a:r>
              <a:rPr lang="en-US" sz="1800" b="1">
                <a:latin typeface="Arial" charset="0"/>
                <a:cs typeface="Arial" charset="0"/>
                <a:sym typeface="Wingdings" pitchFamily="2" charset="2"/>
              </a:rPr>
              <a:t>Thus, there is an (market economics) argument for public policy to put a price on (often called a tax in this case) the output of smoke in order to maximize the output of the economic system.</a:t>
            </a:r>
          </a:p>
          <a:p>
            <a:pPr marL="800100" lvl="1" indent="-342900">
              <a:buFontTx/>
              <a:buChar char="•"/>
            </a:pPr>
            <a:r>
              <a:rPr lang="en-US" sz="1800" b="1">
                <a:latin typeface="Arial" charset="0"/>
                <a:cs typeface="Arial" charset="0"/>
                <a:sym typeface="Wingdings" pitchFamily="2" charset="2"/>
              </a:rPr>
              <a:t>This applies to:</a:t>
            </a:r>
          </a:p>
          <a:p>
            <a:pPr marL="1257300" lvl="2" indent="-342900">
              <a:buFontTx/>
              <a:buChar char="•"/>
            </a:pPr>
            <a:r>
              <a:rPr lang="en-US" sz="1800" b="1">
                <a:latin typeface="Arial" charset="0"/>
                <a:cs typeface="Arial" charset="0"/>
                <a:sym typeface="Wingdings" pitchFamily="2" charset="2"/>
              </a:rPr>
              <a:t>every public good (or positive externality) (i.e. public $$$ to buy public or quasi-public goods); and to</a:t>
            </a:r>
          </a:p>
          <a:p>
            <a:pPr marL="1257300" lvl="2" indent="-342900">
              <a:buFontTx/>
              <a:buChar char="•"/>
            </a:pPr>
            <a:r>
              <a:rPr lang="en-US" sz="1800" b="1">
                <a:latin typeface="Arial" charset="0"/>
                <a:cs typeface="Arial" charset="0"/>
                <a:sym typeface="Wingdings" pitchFamily="2" charset="2"/>
              </a:rPr>
              <a:t>every public bad (or negative externality) (i.e. public policy puts a price on receives $$$ for public and quasi-public bads).</a:t>
            </a:r>
            <a:endParaRPr lang="en-CA" sz="1800" b="1">
              <a:sym typeface="Wingdings" pitchFamily="2" charset="2"/>
            </a:endParaRPr>
          </a:p>
        </p:txBody>
      </p:sp>
      <p:sp>
        <p:nvSpPr>
          <p:cNvPr id="9220"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087494">
                                            <p:txEl>
                                              <p:pRg st="0" end="0"/>
                                            </p:txEl>
                                          </p:spTgt>
                                        </p:tgtEl>
                                        <p:attrNameLst>
                                          <p:attrName>style.visibility</p:attrName>
                                        </p:attrNameLst>
                                      </p:cBhvr>
                                      <p:to>
                                        <p:strVal val="visible"/>
                                      </p:to>
                                    </p:set>
                                    <p:anim calcmode="lin" valueType="num">
                                      <p:cBhvr>
                                        <p:cTn id="7" dur="1000" fill="hold"/>
                                        <p:tgtEl>
                                          <p:spTgt spid="108749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8749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8749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087494">
                                            <p:txEl>
                                              <p:pRg st="1" end="1"/>
                                            </p:txEl>
                                          </p:spTgt>
                                        </p:tgtEl>
                                        <p:attrNameLst>
                                          <p:attrName>style.visibility</p:attrName>
                                        </p:attrNameLst>
                                      </p:cBhvr>
                                      <p:to>
                                        <p:strVal val="visible"/>
                                      </p:to>
                                    </p:set>
                                    <p:anim calcmode="lin" valueType="num">
                                      <p:cBhvr>
                                        <p:cTn id="14" dur="1000" fill="hold"/>
                                        <p:tgtEl>
                                          <p:spTgt spid="108749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08749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8749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1087494">
                                            <p:txEl>
                                              <p:pRg st="2" end="2"/>
                                            </p:txEl>
                                          </p:spTgt>
                                        </p:tgtEl>
                                        <p:attrNameLst>
                                          <p:attrName>style.visibility</p:attrName>
                                        </p:attrNameLst>
                                      </p:cBhvr>
                                      <p:to>
                                        <p:strVal val="visible"/>
                                      </p:to>
                                    </p:set>
                                    <p:anim calcmode="lin" valueType="num">
                                      <p:cBhvr>
                                        <p:cTn id="21" dur="1000" fill="hold"/>
                                        <p:tgtEl>
                                          <p:spTgt spid="108749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108749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8749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1087494">
                                            <p:txEl>
                                              <p:pRg st="3" end="3"/>
                                            </p:txEl>
                                          </p:spTgt>
                                        </p:tgtEl>
                                        <p:attrNameLst>
                                          <p:attrName>style.visibility</p:attrName>
                                        </p:attrNameLst>
                                      </p:cBhvr>
                                      <p:to>
                                        <p:strVal val="visible"/>
                                      </p:to>
                                    </p:set>
                                    <p:anim calcmode="lin" valueType="num">
                                      <p:cBhvr>
                                        <p:cTn id="28" dur="1000" fill="hold"/>
                                        <p:tgtEl>
                                          <p:spTgt spid="1087494">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108749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87494">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1087494">
                                            <p:txEl>
                                              <p:pRg st="4" end="4"/>
                                            </p:txEl>
                                          </p:spTgt>
                                        </p:tgtEl>
                                        <p:attrNameLst>
                                          <p:attrName>style.visibility</p:attrName>
                                        </p:attrNameLst>
                                      </p:cBhvr>
                                      <p:to>
                                        <p:strVal val="visible"/>
                                      </p:to>
                                    </p:set>
                                    <p:anim calcmode="lin" valueType="num">
                                      <p:cBhvr>
                                        <p:cTn id="35" dur="1000" fill="hold"/>
                                        <p:tgtEl>
                                          <p:spTgt spid="1087494">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108749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87494">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1087494">
                                            <p:txEl>
                                              <p:pRg st="5" end="5"/>
                                            </p:txEl>
                                          </p:spTgt>
                                        </p:tgtEl>
                                        <p:attrNameLst>
                                          <p:attrName>style.visibility</p:attrName>
                                        </p:attrNameLst>
                                      </p:cBhvr>
                                      <p:to>
                                        <p:strVal val="visible"/>
                                      </p:to>
                                    </p:set>
                                    <p:anim calcmode="lin" valueType="num">
                                      <p:cBhvr>
                                        <p:cTn id="42" dur="1000" fill="hold"/>
                                        <p:tgtEl>
                                          <p:spTgt spid="1087494">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108749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87494">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nodeType="clickEffect">
                                  <p:stCondLst>
                                    <p:cond delay="0"/>
                                  </p:stCondLst>
                                  <p:childTnLst>
                                    <p:set>
                                      <p:cBhvr>
                                        <p:cTn id="48" dur="1" fill="hold">
                                          <p:stCondLst>
                                            <p:cond delay="0"/>
                                          </p:stCondLst>
                                        </p:cTn>
                                        <p:tgtEl>
                                          <p:spTgt spid="1087494">
                                            <p:txEl>
                                              <p:pRg st="6" end="6"/>
                                            </p:txEl>
                                          </p:spTgt>
                                        </p:tgtEl>
                                        <p:attrNameLst>
                                          <p:attrName>style.visibility</p:attrName>
                                        </p:attrNameLst>
                                      </p:cBhvr>
                                      <p:to>
                                        <p:strVal val="visible"/>
                                      </p:to>
                                    </p:set>
                                    <p:anim calcmode="lin" valueType="num">
                                      <p:cBhvr>
                                        <p:cTn id="49" dur="1000" fill="hold"/>
                                        <p:tgtEl>
                                          <p:spTgt spid="1087494">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1087494">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087494">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ntr" presetSubtype="0" fill="hold" nodeType="clickEffect">
                                  <p:stCondLst>
                                    <p:cond delay="0"/>
                                  </p:stCondLst>
                                  <p:childTnLst>
                                    <p:set>
                                      <p:cBhvr>
                                        <p:cTn id="55" dur="1" fill="hold">
                                          <p:stCondLst>
                                            <p:cond delay="0"/>
                                          </p:stCondLst>
                                        </p:cTn>
                                        <p:tgtEl>
                                          <p:spTgt spid="1087494">
                                            <p:txEl>
                                              <p:pRg st="7" end="7"/>
                                            </p:txEl>
                                          </p:spTgt>
                                        </p:tgtEl>
                                        <p:attrNameLst>
                                          <p:attrName>style.visibility</p:attrName>
                                        </p:attrNameLst>
                                      </p:cBhvr>
                                      <p:to>
                                        <p:strVal val="visible"/>
                                      </p:to>
                                    </p:set>
                                    <p:anim calcmode="lin" valueType="num">
                                      <p:cBhvr>
                                        <p:cTn id="56" dur="1000" fill="hold"/>
                                        <p:tgtEl>
                                          <p:spTgt spid="1087494">
                                            <p:txEl>
                                              <p:pRg st="7" end="7"/>
                                            </p:txEl>
                                          </p:spTgt>
                                        </p:tgtEl>
                                        <p:attrNameLst>
                                          <p:attrName>ppt_x</p:attrName>
                                        </p:attrNameLst>
                                      </p:cBhvr>
                                      <p:tavLst>
                                        <p:tav tm="0">
                                          <p:val>
                                            <p:strVal val="#ppt_x-.2"/>
                                          </p:val>
                                        </p:tav>
                                        <p:tav tm="100000">
                                          <p:val>
                                            <p:strVal val="#ppt_x"/>
                                          </p:val>
                                        </p:tav>
                                      </p:tavLst>
                                    </p:anim>
                                    <p:anim calcmode="lin" valueType="num">
                                      <p:cBhvr>
                                        <p:cTn id="57" dur="1000" fill="hold"/>
                                        <p:tgtEl>
                                          <p:spTgt spid="1087494">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087494">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nodeType="clickEffect">
                                  <p:stCondLst>
                                    <p:cond delay="0"/>
                                  </p:stCondLst>
                                  <p:childTnLst>
                                    <p:set>
                                      <p:cBhvr>
                                        <p:cTn id="62" dur="1" fill="hold">
                                          <p:stCondLst>
                                            <p:cond delay="0"/>
                                          </p:stCondLst>
                                        </p:cTn>
                                        <p:tgtEl>
                                          <p:spTgt spid="1087494">
                                            <p:txEl>
                                              <p:pRg st="8" end="8"/>
                                            </p:txEl>
                                          </p:spTgt>
                                        </p:tgtEl>
                                        <p:attrNameLst>
                                          <p:attrName>style.visibility</p:attrName>
                                        </p:attrNameLst>
                                      </p:cBhvr>
                                      <p:to>
                                        <p:strVal val="visible"/>
                                      </p:to>
                                    </p:set>
                                    <p:anim calcmode="lin" valueType="num">
                                      <p:cBhvr>
                                        <p:cTn id="63" dur="1000" fill="hold"/>
                                        <p:tgtEl>
                                          <p:spTgt spid="1087494">
                                            <p:txEl>
                                              <p:pRg st="8" end="8"/>
                                            </p:txEl>
                                          </p:spTgt>
                                        </p:tgtEl>
                                        <p:attrNameLst>
                                          <p:attrName>ppt_x</p:attrName>
                                        </p:attrNameLst>
                                      </p:cBhvr>
                                      <p:tavLst>
                                        <p:tav tm="0">
                                          <p:val>
                                            <p:strVal val="#ppt_x-.2"/>
                                          </p:val>
                                        </p:tav>
                                        <p:tav tm="100000">
                                          <p:val>
                                            <p:strVal val="#ppt_x"/>
                                          </p:val>
                                        </p:tav>
                                      </p:tavLst>
                                    </p:anim>
                                    <p:anim calcmode="lin" valueType="num">
                                      <p:cBhvr>
                                        <p:cTn id="64" dur="1000" fill="hold"/>
                                        <p:tgtEl>
                                          <p:spTgt spid="1087494">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087494">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9" presetClass="entr" presetSubtype="0" fill="hold" nodeType="clickEffect">
                                  <p:stCondLst>
                                    <p:cond delay="0"/>
                                  </p:stCondLst>
                                  <p:childTnLst>
                                    <p:set>
                                      <p:cBhvr>
                                        <p:cTn id="69" dur="1" fill="hold">
                                          <p:stCondLst>
                                            <p:cond delay="0"/>
                                          </p:stCondLst>
                                        </p:cTn>
                                        <p:tgtEl>
                                          <p:spTgt spid="1087494">
                                            <p:txEl>
                                              <p:pRg st="9" end="9"/>
                                            </p:txEl>
                                          </p:spTgt>
                                        </p:tgtEl>
                                        <p:attrNameLst>
                                          <p:attrName>style.visibility</p:attrName>
                                        </p:attrNameLst>
                                      </p:cBhvr>
                                      <p:to>
                                        <p:strVal val="visible"/>
                                      </p:to>
                                    </p:set>
                                    <p:anim calcmode="lin" valueType="num">
                                      <p:cBhvr>
                                        <p:cTn id="70" dur="1000" fill="hold"/>
                                        <p:tgtEl>
                                          <p:spTgt spid="1087494">
                                            <p:txEl>
                                              <p:pRg st="9" end="9"/>
                                            </p:txEl>
                                          </p:spTgt>
                                        </p:tgtEl>
                                        <p:attrNameLst>
                                          <p:attrName>ppt_x</p:attrName>
                                        </p:attrNameLst>
                                      </p:cBhvr>
                                      <p:tavLst>
                                        <p:tav tm="0">
                                          <p:val>
                                            <p:strVal val="#ppt_x-.2"/>
                                          </p:val>
                                        </p:tav>
                                        <p:tav tm="100000">
                                          <p:val>
                                            <p:strVal val="#ppt_x"/>
                                          </p:val>
                                        </p:tav>
                                      </p:tavLst>
                                    </p:anim>
                                    <p:anim calcmode="lin" valueType="num">
                                      <p:cBhvr>
                                        <p:cTn id="71" dur="1000" fill="hold"/>
                                        <p:tgtEl>
                                          <p:spTgt spid="1087494">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08749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139" name="Text Box 3"/>
          <p:cNvSpPr txBox="1">
            <a:spLocks noChangeArrowheads="1"/>
          </p:cNvSpPr>
          <p:nvPr/>
        </p:nvSpPr>
        <p:spPr bwMode="auto">
          <a:xfrm>
            <a:off x="0" y="1447800"/>
            <a:ext cx="9144000" cy="1938338"/>
          </a:xfrm>
          <a:prstGeom prst="rect">
            <a:avLst/>
          </a:prstGeom>
          <a:noFill/>
          <a:ln w="9525">
            <a:noFill/>
            <a:miter lim="800000"/>
            <a:headEnd/>
            <a:tailEnd/>
          </a:ln>
          <a:effectLst/>
        </p:spPr>
        <p:txBody>
          <a:bodyPr>
            <a:spAutoFit/>
          </a:bodyPr>
          <a:lstStyle/>
          <a:p>
            <a:r>
              <a:rPr lang="en-CA" b="1">
                <a:latin typeface="Arial" charset="0"/>
              </a:rPr>
              <a:t>What are the major sectors in rural?</a:t>
            </a:r>
          </a:p>
          <a:p>
            <a:r>
              <a:rPr lang="en-CA" b="1">
                <a:latin typeface="Arial" charset="0"/>
              </a:rPr>
              <a:t>	</a:t>
            </a:r>
            <a:r>
              <a:rPr lang="en-CA" b="1">
                <a:latin typeface="Arial" charset="0"/>
                <a:sym typeface="Wingdings" pitchFamily="2" charset="2"/>
              </a:rPr>
              <a:t> manufacturing</a:t>
            </a:r>
          </a:p>
          <a:p>
            <a:r>
              <a:rPr lang="en-CA" b="1">
                <a:latin typeface="Arial" charset="0"/>
                <a:sym typeface="Wingdings" pitchFamily="2" charset="2"/>
              </a:rPr>
              <a:t>and</a:t>
            </a:r>
          </a:p>
          <a:p>
            <a:pPr lvl="2"/>
            <a:r>
              <a:rPr lang="en-CA" b="1">
                <a:latin typeface="Arial" charset="0"/>
                <a:sym typeface="Wingdings" pitchFamily="2" charset="2"/>
              </a:rPr>
              <a:t> rural and small town Canada is competitive in manufacturing</a:t>
            </a:r>
            <a:endParaRPr lang="en-US" b="1">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883139">
                                            <p:txEl>
                                              <p:pRg st="1" end="1"/>
                                            </p:txEl>
                                          </p:spTgt>
                                        </p:tgtEl>
                                        <p:attrNameLst>
                                          <p:attrName>style.visibility</p:attrName>
                                        </p:attrNameLst>
                                      </p:cBhvr>
                                      <p:to>
                                        <p:strVal val="visible"/>
                                      </p:to>
                                    </p:set>
                                    <p:anim calcmode="lin" valueType="num">
                                      <p:cBhvr>
                                        <p:cTn id="7" dur="1000" fill="hold"/>
                                        <p:tgtEl>
                                          <p:spTgt spid="1883139">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88313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83139">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883139">
                                            <p:txEl>
                                              <p:pRg st="2" end="2"/>
                                            </p:txEl>
                                          </p:spTgt>
                                        </p:tgtEl>
                                        <p:attrNameLst>
                                          <p:attrName>style.visibility</p:attrName>
                                        </p:attrNameLst>
                                      </p:cBhvr>
                                      <p:to>
                                        <p:strVal val="visible"/>
                                      </p:to>
                                    </p:set>
                                    <p:anim calcmode="lin" valueType="num">
                                      <p:cBhvr>
                                        <p:cTn id="14" dur="1000" fill="hold"/>
                                        <p:tgtEl>
                                          <p:spTgt spid="1883139">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188313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8313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1883139">
                                            <p:txEl>
                                              <p:pRg st="3" end="3"/>
                                            </p:txEl>
                                          </p:spTgt>
                                        </p:tgtEl>
                                        <p:attrNameLst>
                                          <p:attrName>style.visibility</p:attrName>
                                        </p:attrNameLst>
                                      </p:cBhvr>
                                      <p:to>
                                        <p:strVal val="visible"/>
                                      </p:to>
                                    </p:set>
                                    <p:anim calcmode="lin" valueType="num">
                                      <p:cBhvr>
                                        <p:cTn id="21" dur="1000" fill="hold"/>
                                        <p:tgtEl>
                                          <p:spTgt spid="1883139">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188313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883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81000" y="1524000"/>
            <a:ext cx="8763000" cy="457200"/>
          </a:xfrm>
          <a:prstGeom prst="rect">
            <a:avLst/>
          </a:prstGeom>
          <a:noFill/>
          <a:ln w="9525">
            <a:noFill/>
            <a:miter lim="800000"/>
            <a:headEnd/>
            <a:tailEnd/>
          </a:ln>
          <a:effectLst/>
        </p:spPr>
        <p:txBody>
          <a:bodyPr>
            <a:spAutoFit/>
          </a:bodyPr>
          <a:lstStyle/>
          <a:p>
            <a:pPr>
              <a:spcBef>
                <a:spcPct val="50000"/>
              </a:spcBef>
            </a:pPr>
            <a:endParaRPr lang="en-CA"/>
          </a:p>
        </p:txBody>
      </p:sp>
      <p:sp>
        <p:nvSpPr>
          <p:cNvPr id="83971" name="Text Box 5"/>
          <p:cNvSpPr txBox="1">
            <a:spLocks noChangeArrowheads="1"/>
          </p:cNvSpPr>
          <p:nvPr/>
        </p:nvSpPr>
        <p:spPr bwMode="auto">
          <a:xfrm>
            <a:off x="395288" y="1052513"/>
            <a:ext cx="8748712" cy="1323975"/>
          </a:xfrm>
          <a:prstGeom prst="rect">
            <a:avLst/>
          </a:prstGeom>
          <a:noFill/>
          <a:ln w="9525">
            <a:noFill/>
            <a:miter lim="800000"/>
            <a:headEnd/>
            <a:tailEnd/>
          </a:ln>
          <a:effectLst/>
        </p:spPr>
        <p:txBody>
          <a:bodyPr>
            <a:spAutoFit/>
          </a:bodyPr>
          <a:lstStyle/>
          <a:p>
            <a:pPr marL="342900" indent="-342900">
              <a:spcBef>
                <a:spcPct val="50000"/>
              </a:spcBef>
              <a:buFont typeface="Wingdings" pitchFamily="2" charset="2"/>
              <a:buNone/>
            </a:pPr>
            <a:endParaRPr lang="en-US" sz="3200" b="1">
              <a:solidFill>
                <a:srgbClr val="0066FF"/>
              </a:solidFill>
              <a:latin typeface="Arial" charset="0"/>
              <a:sym typeface="Wingdings" pitchFamily="2" charset="2"/>
            </a:endParaRPr>
          </a:p>
          <a:p>
            <a:pPr marL="342900" indent="-342900">
              <a:spcBef>
                <a:spcPct val="50000"/>
              </a:spcBef>
              <a:buFont typeface="Wingdings" pitchFamily="2" charset="2"/>
              <a:buChar char="è"/>
            </a:pPr>
            <a:r>
              <a:rPr lang="en-US" sz="3200" b="1">
                <a:solidFill>
                  <a:srgbClr val="0066FF"/>
                </a:solidFill>
                <a:latin typeface="Arial" charset="0"/>
                <a:sym typeface="Wingdings" pitchFamily="2" charset="2"/>
              </a:rPr>
              <a:t> “The plural of ‘anecdote’ is not evidence”</a:t>
            </a:r>
            <a:endParaRPr lang="en-US" sz="3200" b="1">
              <a:solidFill>
                <a:srgbClr val="0066FF"/>
              </a:solidFill>
              <a:latin typeface="Arial"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9" name="Rectangle 3"/>
          <p:cNvSpPr>
            <a:spLocks noChangeArrowheads="1"/>
          </p:cNvSpPr>
          <p:nvPr/>
        </p:nvSpPr>
        <p:spPr bwMode="auto">
          <a:xfrm>
            <a:off x="0" y="533400"/>
            <a:ext cx="9144000" cy="5416550"/>
          </a:xfrm>
          <a:prstGeom prst="rect">
            <a:avLst/>
          </a:prstGeom>
          <a:noFill/>
          <a:ln w="9525">
            <a:noFill/>
            <a:miter lim="800000"/>
            <a:headEnd/>
            <a:tailEnd/>
          </a:ln>
          <a:effectLst/>
        </p:spPr>
        <p:txBody>
          <a:bodyPr anchor="ctr">
            <a:spAutoFit/>
          </a:bodyPr>
          <a:lstStyle/>
          <a:p>
            <a:pPr marL="457200" indent="-457200">
              <a:tabLst>
                <a:tab pos="914400" algn="l"/>
              </a:tabLst>
            </a:pPr>
            <a:endParaRPr lang="en-US" sz="2000" b="1"/>
          </a:p>
          <a:p>
            <a:pPr marL="457200" indent="-457200" algn="ctr">
              <a:tabLst>
                <a:tab pos="914400" algn="l"/>
              </a:tabLst>
            </a:pPr>
            <a:r>
              <a:rPr lang="en-CA"/>
              <a:t> “ . . . </a:t>
            </a:r>
            <a:r>
              <a:rPr lang="en-CA" b="1"/>
              <a:t>infrastructure (roads, airports, schools, Internet service, etc.) would not be viewed as a driver of rural development. </a:t>
            </a:r>
          </a:p>
          <a:p>
            <a:pPr marL="457200" indent="-457200" algn="ctr">
              <a:tabLst>
                <a:tab pos="914400" algn="l"/>
              </a:tabLst>
            </a:pPr>
            <a:endParaRPr lang="en-CA" b="1"/>
          </a:p>
          <a:p>
            <a:pPr marL="457200" indent="-457200" algn="ctr">
              <a:tabLst>
                <a:tab pos="914400" algn="l"/>
              </a:tabLst>
            </a:pPr>
            <a:r>
              <a:rPr lang="en-CA" b="1"/>
              <a:t>Infrastructure would be viewed as responding to development.</a:t>
            </a:r>
          </a:p>
          <a:p>
            <a:pPr marL="457200" indent="-457200" algn="ctr">
              <a:tabLst>
                <a:tab pos="914400" algn="l"/>
              </a:tabLst>
            </a:pPr>
            <a:endParaRPr lang="en-CA" b="1"/>
          </a:p>
          <a:p>
            <a:pPr marL="457200" indent="-457200" algn="ctr">
              <a:tabLst>
                <a:tab pos="914400" algn="l"/>
              </a:tabLst>
            </a:pPr>
            <a:r>
              <a:rPr lang="en-CA" b="1"/>
              <a:t> The words of Mrs. Skinner, during the protest of the closure of the town hospital, are key:</a:t>
            </a:r>
          </a:p>
          <a:p>
            <a:pPr marL="457200" indent="-457200" algn="ctr">
              <a:tabLst>
                <a:tab pos="914400" algn="l"/>
              </a:tabLst>
            </a:pPr>
            <a:endParaRPr lang="en-CA" b="1"/>
          </a:p>
          <a:p>
            <a:pPr marL="457200" indent="-457200">
              <a:tabLst>
                <a:tab pos="914400" algn="l"/>
              </a:tabLst>
            </a:pPr>
            <a:r>
              <a:rPr lang="en-CA" b="1"/>
              <a:t>	</a:t>
            </a:r>
            <a:r>
              <a:rPr lang="en-CA" i="1"/>
              <a:t>In time, we realized the truth – that we did in fact have a hand in making that decision. Fifty years of complacency had allowed our community to shrink in population, economic viability and regional importance.</a:t>
            </a:r>
            <a:r>
              <a:rPr lang="en-CA" b="1" i="1"/>
              <a:t> </a:t>
            </a:r>
          </a:p>
          <a:p>
            <a:pPr marL="457200" indent="-457200" algn="ctr">
              <a:tabLst>
                <a:tab pos="914400" algn="l"/>
              </a:tabLst>
            </a:pPr>
            <a:r>
              <a:rPr lang="en-CA" sz="1400"/>
              <a:t>(Quoted in Scholz (2002), p. 34) </a:t>
            </a:r>
            <a:endParaRPr lang="en-US" sz="1400"/>
          </a:p>
          <a:p>
            <a:pPr marL="457200" indent="-457200">
              <a:tabLst>
                <a:tab pos="914400" algn="l"/>
              </a:tabLst>
            </a:pPr>
            <a:r>
              <a:rPr lang="en-US"/>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104899">
                                            <p:txEl>
                                              <p:pRg st="1" end="1"/>
                                            </p:txEl>
                                          </p:spTgt>
                                        </p:tgtEl>
                                        <p:attrNameLst>
                                          <p:attrName>style.visibility</p:attrName>
                                        </p:attrNameLst>
                                      </p:cBhvr>
                                      <p:to>
                                        <p:strVal val="visible"/>
                                      </p:to>
                                    </p:set>
                                    <p:anim calcmode="lin" valueType="num">
                                      <p:cBhvr>
                                        <p:cTn id="7" dur="1000" fill="hold"/>
                                        <p:tgtEl>
                                          <p:spTgt spid="1104899">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10489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04899">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104899">
                                            <p:txEl>
                                              <p:pRg st="3" end="3"/>
                                            </p:txEl>
                                          </p:spTgt>
                                        </p:tgtEl>
                                        <p:attrNameLst>
                                          <p:attrName>style.visibility</p:attrName>
                                        </p:attrNameLst>
                                      </p:cBhvr>
                                      <p:to>
                                        <p:strVal val="visible"/>
                                      </p:to>
                                    </p:set>
                                    <p:anim calcmode="lin" valueType="num">
                                      <p:cBhvr>
                                        <p:cTn id="14" dur="1000" fill="hold"/>
                                        <p:tgtEl>
                                          <p:spTgt spid="1104899">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110489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0489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1104899">
                                            <p:txEl>
                                              <p:pRg st="5" end="5"/>
                                            </p:txEl>
                                          </p:spTgt>
                                        </p:tgtEl>
                                        <p:attrNameLst>
                                          <p:attrName>style.visibility</p:attrName>
                                        </p:attrNameLst>
                                      </p:cBhvr>
                                      <p:to>
                                        <p:strVal val="visible"/>
                                      </p:to>
                                    </p:set>
                                    <p:anim calcmode="lin" valueType="num">
                                      <p:cBhvr>
                                        <p:cTn id="21" dur="1000" fill="hold"/>
                                        <p:tgtEl>
                                          <p:spTgt spid="1104899">
                                            <p:txEl>
                                              <p:pRg st="5" end="5"/>
                                            </p:txEl>
                                          </p:spTgt>
                                        </p:tgtEl>
                                        <p:attrNameLst>
                                          <p:attrName>ppt_x</p:attrName>
                                        </p:attrNameLst>
                                      </p:cBhvr>
                                      <p:tavLst>
                                        <p:tav tm="0">
                                          <p:val>
                                            <p:strVal val="#ppt_x-.2"/>
                                          </p:val>
                                        </p:tav>
                                        <p:tav tm="100000">
                                          <p:val>
                                            <p:strVal val="#ppt_x"/>
                                          </p:val>
                                        </p:tav>
                                      </p:tavLst>
                                    </p:anim>
                                    <p:anim calcmode="lin" valueType="num">
                                      <p:cBhvr>
                                        <p:cTn id="22" dur="1000" fill="hold"/>
                                        <p:tgtEl>
                                          <p:spTgt spid="110489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04899">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1104899">
                                            <p:txEl>
                                              <p:pRg st="7" end="7"/>
                                            </p:txEl>
                                          </p:spTgt>
                                        </p:tgtEl>
                                        <p:attrNameLst>
                                          <p:attrName>style.visibility</p:attrName>
                                        </p:attrNameLst>
                                      </p:cBhvr>
                                      <p:to>
                                        <p:strVal val="visible"/>
                                      </p:to>
                                    </p:set>
                                    <p:anim calcmode="lin" valueType="num">
                                      <p:cBhvr>
                                        <p:cTn id="28" dur="1000" fill="hold"/>
                                        <p:tgtEl>
                                          <p:spTgt spid="1104899">
                                            <p:txEl>
                                              <p:pRg st="7" end="7"/>
                                            </p:txEl>
                                          </p:spTgt>
                                        </p:tgtEl>
                                        <p:attrNameLst>
                                          <p:attrName>ppt_x</p:attrName>
                                        </p:attrNameLst>
                                      </p:cBhvr>
                                      <p:tavLst>
                                        <p:tav tm="0">
                                          <p:val>
                                            <p:strVal val="#ppt_x-.2"/>
                                          </p:val>
                                        </p:tav>
                                        <p:tav tm="100000">
                                          <p:val>
                                            <p:strVal val="#ppt_x"/>
                                          </p:val>
                                        </p:tav>
                                      </p:tavLst>
                                    </p:anim>
                                    <p:anim calcmode="lin" valueType="num">
                                      <p:cBhvr>
                                        <p:cTn id="29" dur="1000" fill="hold"/>
                                        <p:tgtEl>
                                          <p:spTgt spid="110489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04899">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1104899">
                                            <p:txEl>
                                              <p:pRg st="8" end="8"/>
                                            </p:txEl>
                                          </p:spTgt>
                                        </p:tgtEl>
                                        <p:attrNameLst>
                                          <p:attrName>style.visibility</p:attrName>
                                        </p:attrNameLst>
                                      </p:cBhvr>
                                      <p:to>
                                        <p:strVal val="visible"/>
                                      </p:to>
                                    </p:set>
                                    <p:anim calcmode="lin" valueType="num">
                                      <p:cBhvr>
                                        <p:cTn id="35" dur="1000" fill="hold"/>
                                        <p:tgtEl>
                                          <p:spTgt spid="1104899">
                                            <p:txEl>
                                              <p:pRg st="8" end="8"/>
                                            </p:txEl>
                                          </p:spTgt>
                                        </p:tgtEl>
                                        <p:attrNameLst>
                                          <p:attrName>ppt_x</p:attrName>
                                        </p:attrNameLst>
                                      </p:cBhvr>
                                      <p:tavLst>
                                        <p:tav tm="0">
                                          <p:val>
                                            <p:strVal val="#ppt_x-.2"/>
                                          </p:val>
                                        </p:tav>
                                        <p:tav tm="100000">
                                          <p:val>
                                            <p:strVal val="#ppt_x"/>
                                          </p:val>
                                        </p:tav>
                                      </p:tavLst>
                                    </p:anim>
                                    <p:anim calcmode="lin" valueType="num">
                                      <p:cBhvr>
                                        <p:cTn id="36" dur="1000" fill="hold"/>
                                        <p:tgtEl>
                                          <p:spTgt spid="1104899">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048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79388" y="1557338"/>
            <a:ext cx="8763000" cy="457200"/>
          </a:xfrm>
          <a:prstGeom prst="rect">
            <a:avLst/>
          </a:prstGeom>
          <a:noFill/>
          <a:ln w="9525">
            <a:noFill/>
            <a:miter lim="800000"/>
            <a:headEnd/>
            <a:tailEnd/>
          </a:ln>
          <a:effectLst/>
        </p:spPr>
        <p:txBody>
          <a:bodyPr>
            <a:spAutoFit/>
          </a:bodyPr>
          <a:lstStyle/>
          <a:p>
            <a:pPr>
              <a:spcBef>
                <a:spcPct val="50000"/>
              </a:spcBef>
            </a:pPr>
            <a:endParaRPr lang="en-CA"/>
          </a:p>
        </p:txBody>
      </p:sp>
      <p:sp>
        <p:nvSpPr>
          <p:cNvPr id="1087494" name="Rectangle 6"/>
          <p:cNvSpPr>
            <a:spLocks noChangeArrowheads="1"/>
          </p:cNvSpPr>
          <p:nvPr/>
        </p:nvSpPr>
        <p:spPr bwMode="auto">
          <a:xfrm>
            <a:off x="-11113" y="677863"/>
            <a:ext cx="9144001" cy="6248400"/>
          </a:xfrm>
          <a:prstGeom prst="rect">
            <a:avLst/>
          </a:prstGeom>
          <a:noFill/>
          <a:ln w="9525">
            <a:noFill/>
            <a:miter lim="800000"/>
            <a:headEnd/>
            <a:tailEnd/>
          </a:ln>
          <a:effectLst/>
        </p:spPr>
        <p:txBody>
          <a:bodyPr>
            <a:spAutoFit/>
          </a:bodyPr>
          <a:lstStyle/>
          <a:p>
            <a:pPr marL="342900" indent="-342900"/>
            <a:r>
              <a:rPr lang="en-US" sz="2800" b="1" i="1">
                <a:latin typeface="Arial" charset="0"/>
                <a:cs typeface="Arial" charset="0"/>
                <a:sym typeface="Wingdings" pitchFamily="2" charset="2"/>
              </a:rPr>
              <a:t>The </a:t>
            </a:r>
            <a:r>
              <a:rPr lang="en-US" sz="2800" b="1" i="1">
                <a:solidFill>
                  <a:srgbClr val="0000FF"/>
                </a:solidFill>
                <a:latin typeface="Arial" charset="0"/>
                <a:cs typeface="Arial" charset="0"/>
                <a:sym typeface="Wingdings" pitchFamily="2" charset="2"/>
              </a:rPr>
              <a:t>first</a:t>
            </a:r>
            <a:r>
              <a:rPr lang="en-US" sz="2800" b="1" i="1">
                <a:latin typeface="Arial" charset="0"/>
                <a:cs typeface="Arial" charset="0"/>
                <a:sym typeface="Wingdings" pitchFamily="2" charset="2"/>
              </a:rPr>
              <a:t> role of policy within a market economy is to correct for “market failure”</a:t>
            </a:r>
            <a:endParaRPr lang="en-US" sz="1800" b="1" i="1">
              <a:latin typeface="Arial" charset="0"/>
              <a:cs typeface="Arial" charset="0"/>
              <a:sym typeface="Wingdings" pitchFamily="2" charset="2"/>
            </a:endParaRPr>
          </a:p>
          <a:p>
            <a:pPr marL="342900" indent="-342900">
              <a:buFontTx/>
              <a:buChar char="•"/>
            </a:pPr>
            <a:r>
              <a:rPr lang="en-US" sz="2000" b="1">
                <a:solidFill>
                  <a:srgbClr val="FF0000"/>
                </a:solidFill>
                <a:latin typeface="Arial" charset="0"/>
                <a:cs typeface="Arial" charset="0"/>
                <a:sym typeface="Wingdings" pitchFamily="2" charset="2"/>
              </a:rPr>
              <a:t>“Market failure” meets “rural”</a:t>
            </a:r>
          </a:p>
          <a:p>
            <a:pPr marL="342900" indent="-342900">
              <a:buFontTx/>
              <a:buChar char="•"/>
            </a:pPr>
            <a:r>
              <a:rPr lang="en-US" sz="1800" b="1">
                <a:latin typeface="Arial" charset="0"/>
                <a:cs typeface="Arial" charset="0"/>
                <a:sym typeface="Wingdings" pitchFamily="2" charset="2"/>
              </a:rPr>
              <a:t>Most “market failures” are equally “urban” and “rural”</a:t>
            </a:r>
          </a:p>
          <a:p>
            <a:pPr marL="800100" lvl="1" indent="-342900">
              <a:buFontTx/>
              <a:buChar char="•"/>
            </a:pPr>
            <a:r>
              <a:rPr lang="en-US" sz="1800" b="1">
                <a:latin typeface="Arial" charset="0"/>
                <a:cs typeface="Arial" charset="0"/>
                <a:sym typeface="Wingdings" pitchFamily="2" charset="2"/>
              </a:rPr>
              <a:t>But,  better information in metro areas allows lower borrowing rates (due to better information causing less risk).</a:t>
            </a:r>
          </a:p>
          <a:p>
            <a:pPr marL="800100" lvl="1" indent="-342900">
              <a:buFontTx/>
              <a:buChar char="•"/>
            </a:pPr>
            <a:r>
              <a:rPr lang="en-US" sz="1800" b="1">
                <a:latin typeface="Arial" charset="0"/>
                <a:cs typeface="Arial" charset="0"/>
                <a:sym typeface="Wingdings" pitchFamily="2" charset="2"/>
              </a:rPr>
              <a:t>Then, there may be a role for public policy to invest in</a:t>
            </a:r>
          </a:p>
          <a:p>
            <a:pPr marL="1257300" lvl="2" indent="-342900">
              <a:buFontTx/>
              <a:buChar char="•"/>
            </a:pPr>
            <a:r>
              <a:rPr lang="en-US" sz="1800" b="1">
                <a:latin typeface="Arial" charset="0"/>
                <a:cs typeface="Arial" charset="0"/>
                <a:sym typeface="Wingdings" pitchFamily="2" charset="2"/>
              </a:rPr>
              <a:t>rural information for rural lenders</a:t>
            </a:r>
          </a:p>
          <a:p>
            <a:pPr marL="1257300" lvl="2" indent="-342900">
              <a:buFontTx/>
              <a:buChar char="•"/>
            </a:pPr>
            <a:r>
              <a:rPr lang="en-US" sz="1800" b="1">
                <a:latin typeface="Arial" charset="0"/>
                <a:cs typeface="Arial" charset="0"/>
                <a:sym typeface="Wingdings" pitchFamily="2" charset="2"/>
              </a:rPr>
              <a:t>co-financing rural loans</a:t>
            </a:r>
          </a:p>
          <a:p>
            <a:pPr marL="342900" indent="-342900">
              <a:buFontTx/>
              <a:buChar char="•"/>
            </a:pPr>
            <a:r>
              <a:rPr lang="en-US" sz="1800" b="1">
                <a:latin typeface="Arial" charset="0"/>
                <a:cs typeface="Arial" charset="0"/>
                <a:sym typeface="Wingdings" pitchFamily="2" charset="2"/>
              </a:rPr>
              <a:t>Futures markets for buying or selling goods in the future only look forward (at most) a few years (due to the risk and uncertainty of contracting to buy or sell something many years into the future)</a:t>
            </a:r>
          </a:p>
          <a:p>
            <a:pPr marL="800100" lvl="1" indent="-342900">
              <a:buFontTx/>
              <a:buChar char="•"/>
            </a:pPr>
            <a:r>
              <a:rPr lang="en-US" sz="1800" b="1">
                <a:latin typeface="Arial" charset="0"/>
                <a:cs typeface="Arial" charset="0"/>
                <a:sym typeface="Wingdings" pitchFamily="2" charset="2"/>
              </a:rPr>
              <a:t>Then, there may be a role for public policy to invest in (or specify or assume) a price for a certain good / service / resource in the future beyond the time frame for which the private market can generate a “future market price.”</a:t>
            </a:r>
          </a:p>
          <a:p>
            <a:pPr marL="800100" lvl="1" indent="-342900">
              <a:buFontTx/>
              <a:buChar char="•"/>
            </a:pPr>
            <a:r>
              <a:rPr lang="en-US" sz="1800" b="1">
                <a:latin typeface="Arial" charset="0"/>
                <a:cs typeface="Arial" charset="0"/>
                <a:sym typeface="Wingdings" pitchFamily="2" charset="2"/>
              </a:rPr>
              <a:t>Land is priced based on the present discounted value of the expected net return from using the land to produce a given good or service</a:t>
            </a:r>
          </a:p>
          <a:p>
            <a:pPr marL="800100" lvl="1" indent="-342900">
              <a:buFontTx/>
              <a:buChar char="•"/>
            </a:pPr>
            <a:r>
              <a:rPr lang="en-US" sz="1800" b="1">
                <a:latin typeface="Arial" charset="0"/>
                <a:cs typeface="Arial" charset="0"/>
                <a:sym typeface="Wingdings" pitchFamily="2" charset="2"/>
              </a:rPr>
              <a:t>Thus, an argument for land to be zoned (i.e. priced) to specify a future use for which a futures market does not exist (due to the risk and uncertainty of contracting to buy or sell something many years into the future)</a:t>
            </a:r>
            <a:endParaRPr lang="en-CA" sz="1800" b="1">
              <a:sym typeface="Wingdings" pitchFamily="2" charset="2"/>
            </a:endParaRPr>
          </a:p>
        </p:txBody>
      </p:sp>
      <p:sp>
        <p:nvSpPr>
          <p:cNvPr id="10244" name="Text Box 8"/>
          <p:cNvSpPr txBox="1">
            <a:spLocks noChangeArrowheads="1"/>
          </p:cNvSpPr>
          <p:nvPr/>
        </p:nvSpPr>
        <p:spPr bwMode="auto">
          <a:xfrm>
            <a:off x="0" y="30163"/>
            <a:ext cx="9144000" cy="585787"/>
          </a:xfrm>
          <a:prstGeom prst="rect">
            <a:avLst/>
          </a:prstGeom>
          <a:noFill/>
          <a:ln w="9525">
            <a:noFill/>
            <a:miter lim="800000"/>
            <a:headEnd/>
            <a:tailEnd/>
          </a:ln>
          <a:effectLst/>
        </p:spPr>
        <p:txBody>
          <a:bodyPr>
            <a:spAutoFit/>
          </a:bodyPr>
          <a:lstStyle/>
          <a:p>
            <a:pPr algn="ctr"/>
            <a:r>
              <a:rPr lang="en-US" sz="1600" b="1">
                <a:latin typeface="Arial" charset="0"/>
              </a:rPr>
              <a:t>Understanding Rural Canada:</a:t>
            </a:r>
          </a:p>
          <a:p>
            <a:pPr algn="ctr"/>
            <a:r>
              <a:rPr lang="en-US" sz="1600" b="1">
                <a:latin typeface="Arial" charset="0"/>
              </a:rPr>
              <a:t>Implications for Rural Development Policy and Rural Planning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087494">
                                            <p:txEl>
                                              <p:pRg st="0" end="0"/>
                                            </p:txEl>
                                          </p:spTgt>
                                        </p:tgtEl>
                                        <p:attrNameLst>
                                          <p:attrName>style.visibility</p:attrName>
                                        </p:attrNameLst>
                                      </p:cBhvr>
                                      <p:to>
                                        <p:strVal val="visible"/>
                                      </p:to>
                                    </p:set>
                                    <p:anim calcmode="lin" valueType="num">
                                      <p:cBhvr>
                                        <p:cTn id="7" dur="1000" fill="hold"/>
                                        <p:tgtEl>
                                          <p:spTgt spid="108749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8749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8749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087494">
                                            <p:txEl>
                                              <p:pRg st="1" end="1"/>
                                            </p:txEl>
                                          </p:spTgt>
                                        </p:tgtEl>
                                        <p:attrNameLst>
                                          <p:attrName>style.visibility</p:attrName>
                                        </p:attrNameLst>
                                      </p:cBhvr>
                                      <p:to>
                                        <p:strVal val="visible"/>
                                      </p:to>
                                    </p:set>
                                    <p:anim calcmode="lin" valueType="num">
                                      <p:cBhvr>
                                        <p:cTn id="14" dur="1000" fill="hold"/>
                                        <p:tgtEl>
                                          <p:spTgt spid="108749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08749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8749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1087494">
                                            <p:txEl>
                                              <p:pRg st="2" end="2"/>
                                            </p:txEl>
                                          </p:spTgt>
                                        </p:tgtEl>
                                        <p:attrNameLst>
                                          <p:attrName>style.visibility</p:attrName>
                                        </p:attrNameLst>
                                      </p:cBhvr>
                                      <p:to>
                                        <p:strVal val="visible"/>
                                      </p:to>
                                    </p:set>
                                    <p:anim calcmode="lin" valueType="num">
                                      <p:cBhvr>
                                        <p:cTn id="21" dur="1000" fill="hold"/>
                                        <p:tgtEl>
                                          <p:spTgt spid="108749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108749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8749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1087494">
                                            <p:txEl>
                                              <p:pRg st="3" end="3"/>
                                            </p:txEl>
                                          </p:spTgt>
                                        </p:tgtEl>
                                        <p:attrNameLst>
                                          <p:attrName>style.visibility</p:attrName>
                                        </p:attrNameLst>
                                      </p:cBhvr>
                                      <p:to>
                                        <p:strVal val="visible"/>
                                      </p:to>
                                    </p:set>
                                    <p:anim calcmode="lin" valueType="num">
                                      <p:cBhvr>
                                        <p:cTn id="28" dur="1000" fill="hold"/>
                                        <p:tgtEl>
                                          <p:spTgt spid="1087494">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108749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87494">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1087494">
                                            <p:txEl>
                                              <p:pRg st="4" end="4"/>
                                            </p:txEl>
                                          </p:spTgt>
                                        </p:tgtEl>
                                        <p:attrNameLst>
                                          <p:attrName>style.visibility</p:attrName>
                                        </p:attrNameLst>
                                      </p:cBhvr>
                                      <p:to>
                                        <p:strVal val="visible"/>
                                      </p:to>
                                    </p:set>
                                    <p:anim calcmode="lin" valueType="num">
                                      <p:cBhvr>
                                        <p:cTn id="35" dur="1000" fill="hold"/>
                                        <p:tgtEl>
                                          <p:spTgt spid="1087494">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108749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87494">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1087494">
                                            <p:txEl>
                                              <p:pRg st="5" end="5"/>
                                            </p:txEl>
                                          </p:spTgt>
                                        </p:tgtEl>
                                        <p:attrNameLst>
                                          <p:attrName>style.visibility</p:attrName>
                                        </p:attrNameLst>
                                      </p:cBhvr>
                                      <p:to>
                                        <p:strVal val="visible"/>
                                      </p:to>
                                    </p:set>
                                    <p:anim calcmode="lin" valueType="num">
                                      <p:cBhvr>
                                        <p:cTn id="42" dur="1000" fill="hold"/>
                                        <p:tgtEl>
                                          <p:spTgt spid="1087494">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108749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87494">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nodeType="clickEffect">
                                  <p:stCondLst>
                                    <p:cond delay="0"/>
                                  </p:stCondLst>
                                  <p:childTnLst>
                                    <p:set>
                                      <p:cBhvr>
                                        <p:cTn id="48" dur="1" fill="hold">
                                          <p:stCondLst>
                                            <p:cond delay="0"/>
                                          </p:stCondLst>
                                        </p:cTn>
                                        <p:tgtEl>
                                          <p:spTgt spid="1087494">
                                            <p:txEl>
                                              <p:pRg st="6" end="6"/>
                                            </p:txEl>
                                          </p:spTgt>
                                        </p:tgtEl>
                                        <p:attrNameLst>
                                          <p:attrName>style.visibility</p:attrName>
                                        </p:attrNameLst>
                                      </p:cBhvr>
                                      <p:to>
                                        <p:strVal val="visible"/>
                                      </p:to>
                                    </p:set>
                                    <p:anim calcmode="lin" valueType="num">
                                      <p:cBhvr>
                                        <p:cTn id="49" dur="1000" fill="hold"/>
                                        <p:tgtEl>
                                          <p:spTgt spid="1087494">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1087494">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087494">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ntr" presetSubtype="0" fill="hold" nodeType="clickEffect">
                                  <p:stCondLst>
                                    <p:cond delay="0"/>
                                  </p:stCondLst>
                                  <p:childTnLst>
                                    <p:set>
                                      <p:cBhvr>
                                        <p:cTn id="55" dur="1" fill="hold">
                                          <p:stCondLst>
                                            <p:cond delay="0"/>
                                          </p:stCondLst>
                                        </p:cTn>
                                        <p:tgtEl>
                                          <p:spTgt spid="1087494">
                                            <p:txEl>
                                              <p:pRg st="7" end="7"/>
                                            </p:txEl>
                                          </p:spTgt>
                                        </p:tgtEl>
                                        <p:attrNameLst>
                                          <p:attrName>style.visibility</p:attrName>
                                        </p:attrNameLst>
                                      </p:cBhvr>
                                      <p:to>
                                        <p:strVal val="visible"/>
                                      </p:to>
                                    </p:set>
                                    <p:anim calcmode="lin" valueType="num">
                                      <p:cBhvr>
                                        <p:cTn id="56" dur="1000" fill="hold"/>
                                        <p:tgtEl>
                                          <p:spTgt spid="1087494">
                                            <p:txEl>
                                              <p:pRg st="7" end="7"/>
                                            </p:txEl>
                                          </p:spTgt>
                                        </p:tgtEl>
                                        <p:attrNameLst>
                                          <p:attrName>ppt_x</p:attrName>
                                        </p:attrNameLst>
                                      </p:cBhvr>
                                      <p:tavLst>
                                        <p:tav tm="0">
                                          <p:val>
                                            <p:strVal val="#ppt_x-.2"/>
                                          </p:val>
                                        </p:tav>
                                        <p:tav tm="100000">
                                          <p:val>
                                            <p:strVal val="#ppt_x"/>
                                          </p:val>
                                        </p:tav>
                                      </p:tavLst>
                                    </p:anim>
                                    <p:anim calcmode="lin" valueType="num">
                                      <p:cBhvr>
                                        <p:cTn id="57" dur="1000" fill="hold"/>
                                        <p:tgtEl>
                                          <p:spTgt spid="1087494">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087494">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nodeType="clickEffect">
                                  <p:stCondLst>
                                    <p:cond delay="0"/>
                                  </p:stCondLst>
                                  <p:childTnLst>
                                    <p:set>
                                      <p:cBhvr>
                                        <p:cTn id="62" dur="1" fill="hold">
                                          <p:stCondLst>
                                            <p:cond delay="0"/>
                                          </p:stCondLst>
                                        </p:cTn>
                                        <p:tgtEl>
                                          <p:spTgt spid="1087494">
                                            <p:txEl>
                                              <p:pRg st="8" end="8"/>
                                            </p:txEl>
                                          </p:spTgt>
                                        </p:tgtEl>
                                        <p:attrNameLst>
                                          <p:attrName>style.visibility</p:attrName>
                                        </p:attrNameLst>
                                      </p:cBhvr>
                                      <p:to>
                                        <p:strVal val="visible"/>
                                      </p:to>
                                    </p:set>
                                    <p:anim calcmode="lin" valueType="num">
                                      <p:cBhvr>
                                        <p:cTn id="63" dur="1000" fill="hold"/>
                                        <p:tgtEl>
                                          <p:spTgt spid="1087494">
                                            <p:txEl>
                                              <p:pRg st="8" end="8"/>
                                            </p:txEl>
                                          </p:spTgt>
                                        </p:tgtEl>
                                        <p:attrNameLst>
                                          <p:attrName>ppt_x</p:attrName>
                                        </p:attrNameLst>
                                      </p:cBhvr>
                                      <p:tavLst>
                                        <p:tav tm="0">
                                          <p:val>
                                            <p:strVal val="#ppt_x-.2"/>
                                          </p:val>
                                        </p:tav>
                                        <p:tav tm="100000">
                                          <p:val>
                                            <p:strVal val="#ppt_x"/>
                                          </p:val>
                                        </p:tav>
                                      </p:tavLst>
                                    </p:anim>
                                    <p:anim calcmode="lin" valueType="num">
                                      <p:cBhvr>
                                        <p:cTn id="64" dur="1000" fill="hold"/>
                                        <p:tgtEl>
                                          <p:spTgt spid="1087494">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087494">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9" presetClass="entr" presetSubtype="0" fill="hold" nodeType="clickEffect">
                                  <p:stCondLst>
                                    <p:cond delay="0"/>
                                  </p:stCondLst>
                                  <p:childTnLst>
                                    <p:set>
                                      <p:cBhvr>
                                        <p:cTn id="69" dur="1" fill="hold">
                                          <p:stCondLst>
                                            <p:cond delay="0"/>
                                          </p:stCondLst>
                                        </p:cTn>
                                        <p:tgtEl>
                                          <p:spTgt spid="1087494">
                                            <p:txEl>
                                              <p:pRg st="9" end="9"/>
                                            </p:txEl>
                                          </p:spTgt>
                                        </p:tgtEl>
                                        <p:attrNameLst>
                                          <p:attrName>style.visibility</p:attrName>
                                        </p:attrNameLst>
                                      </p:cBhvr>
                                      <p:to>
                                        <p:strVal val="visible"/>
                                      </p:to>
                                    </p:set>
                                    <p:anim calcmode="lin" valueType="num">
                                      <p:cBhvr>
                                        <p:cTn id="70" dur="1000" fill="hold"/>
                                        <p:tgtEl>
                                          <p:spTgt spid="1087494">
                                            <p:txEl>
                                              <p:pRg st="9" end="9"/>
                                            </p:txEl>
                                          </p:spTgt>
                                        </p:tgtEl>
                                        <p:attrNameLst>
                                          <p:attrName>ppt_x</p:attrName>
                                        </p:attrNameLst>
                                      </p:cBhvr>
                                      <p:tavLst>
                                        <p:tav tm="0">
                                          <p:val>
                                            <p:strVal val="#ppt_x-.2"/>
                                          </p:val>
                                        </p:tav>
                                        <p:tav tm="100000">
                                          <p:val>
                                            <p:strVal val="#ppt_x"/>
                                          </p:val>
                                        </p:tav>
                                      </p:tavLst>
                                    </p:anim>
                                    <p:anim calcmode="lin" valueType="num">
                                      <p:cBhvr>
                                        <p:cTn id="71" dur="1000" fill="hold"/>
                                        <p:tgtEl>
                                          <p:spTgt spid="1087494">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087494">
                                            <p:txEl>
                                              <p:pRg st="9" end="9"/>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9" presetClass="entr" presetSubtype="0" fill="hold" nodeType="clickEffect">
                                  <p:stCondLst>
                                    <p:cond delay="0"/>
                                  </p:stCondLst>
                                  <p:childTnLst>
                                    <p:set>
                                      <p:cBhvr>
                                        <p:cTn id="76" dur="1" fill="hold">
                                          <p:stCondLst>
                                            <p:cond delay="0"/>
                                          </p:stCondLst>
                                        </p:cTn>
                                        <p:tgtEl>
                                          <p:spTgt spid="1087494">
                                            <p:txEl>
                                              <p:pRg st="10" end="10"/>
                                            </p:txEl>
                                          </p:spTgt>
                                        </p:tgtEl>
                                        <p:attrNameLst>
                                          <p:attrName>style.visibility</p:attrName>
                                        </p:attrNameLst>
                                      </p:cBhvr>
                                      <p:to>
                                        <p:strVal val="visible"/>
                                      </p:to>
                                    </p:set>
                                    <p:anim calcmode="lin" valueType="num">
                                      <p:cBhvr>
                                        <p:cTn id="77" dur="1000" fill="hold"/>
                                        <p:tgtEl>
                                          <p:spTgt spid="1087494">
                                            <p:txEl>
                                              <p:pRg st="10" end="10"/>
                                            </p:txEl>
                                          </p:spTgt>
                                        </p:tgtEl>
                                        <p:attrNameLst>
                                          <p:attrName>ppt_x</p:attrName>
                                        </p:attrNameLst>
                                      </p:cBhvr>
                                      <p:tavLst>
                                        <p:tav tm="0">
                                          <p:val>
                                            <p:strVal val="#ppt_x-.2"/>
                                          </p:val>
                                        </p:tav>
                                        <p:tav tm="100000">
                                          <p:val>
                                            <p:strVal val="#ppt_x"/>
                                          </p:val>
                                        </p:tav>
                                      </p:tavLst>
                                    </p:anim>
                                    <p:anim calcmode="lin" valueType="num">
                                      <p:cBhvr>
                                        <p:cTn id="78" dur="1000" fill="hold"/>
                                        <p:tgtEl>
                                          <p:spTgt spid="1087494">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08749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10690</TotalTime>
  <Words>3347</Words>
  <Application>Microsoft Office PowerPoint</Application>
  <PresentationFormat>On-screen Show (4:3)</PresentationFormat>
  <Paragraphs>531</Paragraphs>
  <Slides>82</Slides>
  <Notes>78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Times New Roman</vt:lpstr>
      <vt:lpstr>Arial</vt:lpstr>
      <vt:lpstr>Wingdings</vt:lpstr>
      <vt:lpstr>Tahoma</vt: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vector>
  </TitlesOfParts>
  <Company>STC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Bollman</dc:creator>
  <cp:lastModifiedBy>RESLB</cp:lastModifiedBy>
  <cp:revision>437</cp:revision>
  <dcterms:created xsi:type="dcterms:W3CDTF">2002-05-29T19:55:39Z</dcterms:created>
  <dcterms:modified xsi:type="dcterms:W3CDTF">2012-03-03T18:43:52Z</dcterms:modified>
</cp:coreProperties>
</file>