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  <p:sldMasterId id="2147483696" r:id="rId4"/>
  </p:sldMasterIdLst>
  <p:notesMasterIdLst>
    <p:notesMasterId r:id="rId28"/>
  </p:notesMasterIdLst>
  <p:sldIdLst>
    <p:sldId id="256" r:id="rId5"/>
    <p:sldId id="258" r:id="rId6"/>
    <p:sldId id="257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72" r:id="rId18"/>
    <p:sldId id="269" r:id="rId19"/>
    <p:sldId id="270" r:id="rId20"/>
    <p:sldId id="271" r:id="rId21"/>
    <p:sldId id="273" r:id="rId22"/>
    <p:sldId id="274" r:id="rId23"/>
    <p:sldId id="275" r:id="rId24"/>
    <p:sldId id="276" r:id="rId25"/>
    <p:sldId id="277" r:id="rId26"/>
    <p:sldId id="278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EC99E-2EC4-4FDD-8300-D43CEF7E2C5A}" type="datetimeFigureOut">
              <a:rPr lang="en-CA" smtClean="0"/>
              <a:pPr/>
              <a:t>15/11/2011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D5C92D-BFD0-4ACD-A053-C709037374E8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D5C92D-BFD0-4ACD-A053-C709037374E8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38F3FD-984C-4FC6-8886-BA185533D20C}" type="slidenum">
              <a:rPr lang="en-CA" smtClean="0">
                <a:solidFill>
                  <a:prstClr val="black"/>
                </a:solidFill>
              </a:rPr>
              <a:pPr/>
              <a:t>20</a:t>
            </a:fld>
            <a:endParaRPr lang="en-CA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38F3FD-984C-4FC6-8886-BA185533D20C}" type="slidenum">
              <a:rPr lang="en-CA" smtClean="0">
                <a:solidFill>
                  <a:prstClr val="black"/>
                </a:solidFill>
              </a:rPr>
              <a:pPr/>
              <a:t>21</a:t>
            </a:fld>
            <a:endParaRPr lang="en-CA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38F3FD-984C-4FC6-8886-BA185533D20C}" type="slidenum">
              <a:rPr lang="en-CA" smtClean="0">
                <a:solidFill>
                  <a:prstClr val="black"/>
                </a:solidFill>
              </a:rPr>
              <a:pPr/>
              <a:t>22</a:t>
            </a:fld>
            <a:endParaRPr lang="en-CA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41A6-C0F8-4261-8079-131E4B693EBD}" type="datetime1">
              <a:rPr lang="en-CA" smtClean="0"/>
              <a:pPr/>
              <a:t>15/11/2011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6BCD766-CE01-4766-B8AD-4F34717CC9C5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D6EA-9BF9-41B4-AB8A-A36742CDF457}" type="datetime1">
              <a:rPr lang="en-CA" smtClean="0"/>
              <a:pPr/>
              <a:t>15/11/2011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D766-CE01-4766-B8AD-4F34717CC9C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B6F4-B9E1-415C-A089-34FB157684E6}" type="datetime1">
              <a:rPr lang="en-CA" smtClean="0"/>
              <a:pPr/>
              <a:t>15/11/2011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D766-CE01-4766-B8AD-4F34717CC9C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67547CC-62CD-463D-80C4-AC4A0FAA24AE}" type="datetime1">
              <a:rPr lang="en-CA" smtClean="0"/>
              <a:pPr/>
              <a:t>15/11/2011</a:t>
            </a:fld>
            <a:endParaRPr lang="en-C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CA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22A894A-71C3-466A-B3B9-0240FA68717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A17BC3-2B77-4DB8-A0A4-424D92B82F8A}" type="datetime1">
              <a:rPr lang="en-CA" smtClean="0">
                <a:solidFill>
                  <a:prstClr val="black"/>
                </a:solidFill>
              </a:rPr>
              <a:pPr/>
              <a:t>15/11/2011</a:t>
            </a:fld>
            <a:endParaRPr lang="en-CA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A894A-71C3-466A-B3B9-0240FA68717D}" type="slidenum">
              <a:rPr lang="en-CA" smtClean="0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9D4DB0-0BBB-4385-85E3-F1DFD510C1BE}" type="datetime1">
              <a:rPr lang="en-CA" smtClean="0">
                <a:solidFill>
                  <a:prstClr val="white"/>
                </a:solidFill>
              </a:rPr>
              <a:pPr/>
              <a:t>15/11/2011</a:t>
            </a:fld>
            <a:endParaRPr lang="en-CA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A894A-71C3-466A-B3B9-0240FA68717D}" type="slidenum">
              <a:rPr lang="en-CA" smtClean="0">
                <a:solidFill>
                  <a:prstClr val="white"/>
                </a:solidFill>
              </a:rPr>
              <a:pPr/>
              <a:t>‹#›</a:t>
            </a:fld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30F62D-E020-4BB2-9C6E-29B295AA35A8}" type="datetime1">
              <a:rPr lang="en-CA" smtClean="0">
                <a:solidFill>
                  <a:prstClr val="white"/>
                </a:solidFill>
              </a:rPr>
              <a:pPr/>
              <a:t>15/11/2011</a:t>
            </a:fld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A894A-71C3-466A-B3B9-0240FA68717D}" type="slidenum">
              <a:rPr lang="en-CA" smtClean="0">
                <a:solidFill>
                  <a:prstClr val="white"/>
                </a:solidFill>
              </a:rPr>
              <a:pPr/>
              <a:t>‹#›</a:t>
            </a:fld>
            <a:endParaRPr lang="en-CA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FFE89B-A0FE-4FA4-8ECE-C7C814ADF287}" type="datetime1">
              <a:rPr lang="en-CA" smtClean="0">
                <a:solidFill>
                  <a:prstClr val="black"/>
                </a:solidFill>
              </a:rPr>
              <a:pPr/>
              <a:t>15/11/2011</a:t>
            </a:fld>
            <a:endParaRPr lang="en-CA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A894A-71C3-466A-B3B9-0240FA68717D}" type="slidenum">
              <a:rPr lang="en-CA" smtClean="0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1C0CB0-CB78-4686-A3B3-7154C163FF2D}" type="datetime1">
              <a:rPr lang="en-CA" smtClean="0">
                <a:solidFill>
                  <a:prstClr val="white"/>
                </a:solidFill>
              </a:rPr>
              <a:pPr/>
              <a:t>15/11/2011</a:t>
            </a:fld>
            <a:endParaRPr lang="en-CA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A894A-71C3-466A-B3B9-0240FA68717D}" type="slidenum">
              <a:rPr lang="en-CA" smtClean="0">
                <a:solidFill>
                  <a:prstClr val="white"/>
                </a:solidFill>
              </a:rPr>
              <a:pPr/>
              <a:t>‹#›</a:t>
            </a:fld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283EB9-5956-4706-BFDC-9BDCE6F6EB92}" type="datetime1">
              <a:rPr lang="en-CA" smtClean="0">
                <a:solidFill>
                  <a:prstClr val="black"/>
                </a:solidFill>
              </a:rPr>
              <a:pPr/>
              <a:t>15/11/2011</a:t>
            </a:fld>
            <a:endParaRPr lang="en-CA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A894A-71C3-466A-B3B9-0240FA68717D}" type="slidenum">
              <a:rPr lang="en-CA" smtClean="0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52E1587-58FA-44FC-A872-5895295255B8}" type="datetime1">
              <a:rPr lang="en-CA" smtClean="0">
                <a:solidFill>
                  <a:prstClr val="black"/>
                </a:solidFill>
              </a:rPr>
              <a:pPr/>
              <a:t>15/11/2011</a:t>
            </a:fld>
            <a:endParaRPr lang="en-CA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A894A-71C3-466A-B3B9-0240FA68717D}" type="slidenum">
              <a:rPr lang="en-CA" smtClean="0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838DB-FE85-436A-B3B0-C9B303B874A6}" type="datetime1">
              <a:rPr lang="en-CA" smtClean="0"/>
              <a:pPr/>
              <a:t>15/11/2011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D766-CE01-4766-B8AD-4F34717CC9C5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C50D036-3643-4AD8-8BBD-23620061062D}" type="datetime1">
              <a:rPr lang="en-CA" smtClean="0">
                <a:solidFill>
                  <a:prstClr val="white"/>
                </a:solidFill>
              </a:rPr>
              <a:pPr/>
              <a:t>15/11/2011</a:t>
            </a:fld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22A894A-71C3-466A-B3B9-0240FA68717D}" type="slidenum">
              <a:rPr lang="en-CA" smtClean="0">
                <a:solidFill>
                  <a:prstClr val="white"/>
                </a:solidFill>
              </a:rPr>
              <a:pPr/>
              <a:t>‹#›</a:t>
            </a:fld>
            <a:endParaRPr lang="en-CA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91CBE1-2EA0-4DFB-BAB3-19138582A1FD}" type="datetime1">
              <a:rPr lang="en-CA" smtClean="0">
                <a:solidFill>
                  <a:prstClr val="black"/>
                </a:solidFill>
              </a:rPr>
              <a:pPr/>
              <a:t>15/11/2011</a:t>
            </a:fld>
            <a:endParaRPr lang="en-CA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A894A-71C3-466A-B3B9-0240FA68717D}" type="slidenum">
              <a:rPr lang="en-CA" smtClean="0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D3F84-03FF-455A-AA38-292DA076D4CF}" type="datetime1">
              <a:rPr lang="en-CA" smtClean="0">
                <a:solidFill>
                  <a:prstClr val="black"/>
                </a:solidFill>
              </a:rPr>
              <a:pPr/>
              <a:t>15/11/2011</a:t>
            </a:fld>
            <a:endParaRPr lang="en-CA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A894A-71C3-466A-B3B9-0240FA68717D}" type="slidenum">
              <a:rPr lang="en-CA" smtClean="0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A6AE554-EF12-4399-9F63-320AE6F8933A}" type="datetime1">
              <a:rPr lang="en-CA" smtClean="0"/>
              <a:pPr/>
              <a:t>15/11/2011</a:t>
            </a:fld>
            <a:endParaRPr lang="en-C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CA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22A894A-71C3-466A-B3B9-0240FA68717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CECC81-8037-40EF-AEE2-A4325A00A253}" type="datetime1">
              <a:rPr lang="en-CA" smtClean="0">
                <a:solidFill>
                  <a:prstClr val="black"/>
                </a:solidFill>
              </a:rPr>
              <a:pPr/>
              <a:t>15/11/2011</a:t>
            </a:fld>
            <a:endParaRPr lang="en-CA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A894A-71C3-466A-B3B9-0240FA68717D}" type="slidenum">
              <a:rPr lang="en-CA" smtClean="0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551B29-7479-420A-B7FF-035B925A6B64}" type="datetime1">
              <a:rPr lang="en-CA" smtClean="0">
                <a:solidFill>
                  <a:prstClr val="white"/>
                </a:solidFill>
              </a:rPr>
              <a:pPr/>
              <a:t>15/11/2011</a:t>
            </a:fld>
            <a:endParaRPr lang="en-CA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A894A-71C3-466A-B3B9-0240FA68717D}" type="slidenum">
              <a:rPr lang="en-CA" smtClean="0">
                <a:solidFill>
                  <a:prstClr val="white"/>
                </a:solidFill>
              </a:rPr>
              <a:pPr/>
              <a:t>‹#›</a:t>
            </a:fld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EC858A-28FF-456D-8605-67899C91D476}" type="datetime1">
              <a:rPr lang="en-CA" smtClean="0">
                <a:solidFill>
                  <a:prstClr val="white"/>
                </a:solidFill>
              </a:rPr>
              <a:pPr/>
              <a:t>15/11/2011</a:t>
            </a:fld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A894A-71C3-466A-B3B9-0240FA68717D}" type="slidenum">
              <a:rPr lang="en-CA" smtClean="0">
                <a:solidFill>
                  <a:prstClr val="white"/>
                </a:solidFill>
              </a:rPr>
              <a:pPr/>
              <a:t>‹#›</a:t>
            </a:fld>
            <a:endParaRPr lang="en-CA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946D4E-C6FE-4753-8B22-9C3531591D75}" type="datetime1">
              <a:rPr lang="en-CA" smtClean="0">
                <a:solidFill>
                  <a:prstClr val="black"/>
                </a:solidFill>
              </a:rPr>
              <a:pPr/>
              <a:t>15/11/2011</a:t>
            </a:fld>
            <a:endParaRPr lang="en-CA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A894A-71C3-466A-B3B9-0240FA68717D}" type="slidenum">
              <a:rPr lang="en-CA" smtClean="0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09A40E-93CC-4BC8-B214-7ABBBD0C94AA}" type="datetime1">
              <a:rPr lang="en-CA" smtClean="0">
                <a:solidFill>
                  <a:prstClr val="white"/>
                </a:solidFill>
              </a:rPr>
              <a:pPr/>
              <a:t>15/11/2011</a:t>
            </a:fld>
            <a:endParaRPr lang="en-CA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A894A-71C3-466A-B3B9-0240FA68717D}" type="slidenum">
              <a:rPr lang="en-CA" smtClean="0">
                <a:solidFill>
                  <a:prstClr val="white"/>
                </a:solidFill>
              </a:rPr>
              <a:pPr/>
              <a:t>‹#›</a:t>
            </a:fld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63315A-C330-4EC8-BCE2-200C7284CF06}" type="datetime1">
              <a:rPr lang="en-CA" smtClean="0">
                <a:solidFill>
                  <a:prstClr val="black"/>
                </a:solidFill>
              </a:rPr>
              <a:pPr/>
              <a:t>15/11/2011</a:t>
            </a:fld>
            <a:endParaRPr lang="en-CA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A894A-71C3-466A-B3B9-0240FA68717D}" type="slidenum">
              <a:rPr lang="en-CA" smtClean="0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EB6A-5681-4164-B3D2-444F62101BDC}" type="datetime1">
              <a:rPr lang="en-CA" smtClean="0"/>
              <a:pPr/>
              <a:t>15/11/2011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CA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6BCD766-CE01-4766-B8AD-4F34717CC9C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304EFCE-CF93-4AEE-AEFC-191A8E794A1F}" type="datetime1">
              <a:rPr lang="en-CA" smtClean="0">
                <a:solidFill>
                  <a:prstClr val="black"/>
                </a:solidFill>
              </a:rPr>
              <a:pPr/>
              <a:t>15/11/2011</a:t>
            </a:fld>
            <a:endParaRPr lang="en-CA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A894A-71C3-466A-B3B9-0240FA68717D}" type="slidenum">
              <a:rPr lang="en-CA" smtClean="0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33626FE-7963-4810-8A21-0F8AD7F73969}" type="datetime1">
              <a:rPr lang="en-CA" smtClean="0">
                <a:solidFill>
                  <a:prstClr val="white"/>
                </a:solidFill>
              </a:rPr>
              <a:pPr/>
              <a:t>15/11/2011</a:t>
            </a:fld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22A894A-71C3-466A-B3B9-0240FA68717D}" type="slidenum">
              <a:rPr lang="en-CA" smtClean="0">
                <a:solidFill>
                  <a:prstClr val="white"/>
                </a:solidFill>
              </a:rPr>
              <a:pPr/>
              <a:t>‹#›</a:t>
            </a:fld>
            <a:endParaRPr lang="en-CA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447562-A3CD-4E2F-8EC8-60FFF3C5334E}" type="datetime1">
              <a:rPr lang="en-CA" smtClean="0">
                <a:solidFill>
                  <a:prstClr val="black"/>
                </a:solidFill>
              </a:rPr>
              <a:pPr/>
              <a:t>15/11/2011</a:t>
            </a:fld>
            <a:endParaRPr lang="en-CA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A894A-71C3-466A-B3B9-0240FA68717D}" type="slidenum">
              <a:rPr lang="en-CA" smtClean="0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0BABE9-0693-469E-9F51-F0902F0B9A97}" type="datetime1">
              <a:rPr lang="en-CA" smtClean="0">
                <a:solidFill>
                  <a:prstClr val="black"/>
                </a:solidFill>
              </a:rPr>
              <a:pPr/>
              <a:t>15/11/2011</a:t>
            </a:fld>
            <a:endParaRPr lang="en-CA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A894A-71C3-466A-B3B9-0240FA68717D}" type="slidenum">
              <a:rPr lang="en-CA" smtClean="0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5C5E93-7B08-42CA-8521-806D16B00E08}" type="datetime1">
              <a:rPr lang="en-CA" smtClean="0"/>
              <a:pPr/>
              <a:t>15/11/2011</a:t>
            </a:fld>
            <a:endParaRPr lang="en-C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CA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22A894A-71C3-466A-B3B9-0240FA68717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7AEF41-7EFB-46C3-AE2E-DA0A330BF7FE}" type="datetime1">
              <a:rPr lang="en-CA" smtClean="0">
                <a:solidFill>
                  <a:prstClr val="black"/>
                </a:solidFill>
              </a:rPr>
              <a:pPr/>
              <a:t>15/11/2011</a:t>
            </a:fld>
            <a:endParaRPr lang="en-CA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A894A-71C3-466A-B3B9-0240FA68717D}" type="slidenum">
              <a:rPr lang="en-CA" smtClean="0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B484B1-4724-4593-8276-216F5F02110A}" type="datetime1">
              <a:rPr lang="en-CA" smtClean="0">
                <a:solidFill>
                  <a:prstClr val="white"/>
                </a:solidFill>
              </a:rPr>
              <a:pPr/>
              <a:t>15/11/2011</a:t>
            </a:fld>
            <a:endParaRPr lang="en-CA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A894A-71C3-466A-B3B9-0240FA68717D}" type="slidenum">
              <a:rPr lang="en-CA" smtClean="0">
                <a:solidFill>
                  <a:prstClr val="white"/>
                </a:solidFill>
              </a:rPr>
              <a:pPr/>
              <a:t>‹#›</a:t>
            </a:fld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A18D33-45EE-42A0-AAF1-133278535674}" type="datetime1">
              <a:rPr lang="en-CA" smtClean="0">
                <a:solidFill>
                  <a:prstClr val="white"/>
                </a:solidFill>
              </a:rPr>
              <a:pPr/>
              <a:t>15/11/2011</a:t>
            </a:fld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A894A-71C3-466A-B3B9-0240FA68717D}" type="slidenum">
              <a:rPr lang="en-CA" smtClean="0">
                <a:solidFill>
                  <a:prstClr val="white"/>
                </a:solidFill>
              </a:rPr>
              <a:pPr/>
              <a:t>‹#›</a:t>
            </a:fld>
            <a:endParaRPr lang="en-CA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1AE8AE-0718-437E-8B19-950340B02C0F}" type="datetime1">
              <a:rPr lang="en-CA" smtClean="0">
                <a:solidFill>
                  <a:prstClr val="black"/>
                </a:solidFill>
              </a:rPr>
              <a:pPr/>
              <a:t>15/11/2011</a:t>
            </a:fld>
            <a:endParaRPr lang="en-CA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A894A-71C3-466A-B3B9-0240FA68717D}" type="slidenum">
              <a:rPr lang="en-CA" smtClean="0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BA77AE-73A5-4D67-B779-60D805430549}" type="datetime1">
              <a:rPr lang="en-CA" smtClean="0">
                <a:solidFill>
                  <a:prstClr val="white"/>
                </a:solidFill>
              </a:rPr>
              <a:pPr/>
              <a:t>15/11/2011</a:t>
            </a:fld>
            <a:endParaRPr lang="en-CA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A894A-71C3-466A-B3B9-0240FA68717D}" type="slidenum">
              <a:rPr lang="en-CA" smtClean="0">
                <a:solidFill>
                  <a:prstClr val="white"/>
                </a:solidFill>
              </a:rPr>
              <a:pPr/>
              <a:t>‹#›</a:t>
            </a:fld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7469B-86E1-46AC-9EBF-8BC616CD2B0A}" type="datetime1">
              <a:rPr lang="en-CA" smtClean="0"/>
              <a:pPr/>
              <a:t>15/11/2011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D766-CE01-4766-B8AD-4F34717CC9C5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3D075B-D720-4CE9-A9CB-0B63C9842A0B}" type="datetime1">
              <a:rPr lang="en-CA" smtClean="0">
                <a:solidFill>
                  <a:prstClr val="black"/>
                </a:solidFill>
              </a:rPr>
              <a:pPr/>
              <a:t>15/11/2011</a:t>
            </a:fld>
            <a:endParaRPr lang="en-CA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A894A-71C3-466A-B3B9-0240FA68717D}" type="slidenum">
              <a:rPr lang="en-CA" smtClean="0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723DFA5-69DA-4B62-AE80-8BD845A1EF42}" type="datetime1">
              <a:rPr lang="en-CA" smtClean="0">
                <a:solidFill>
                  <a:prstClr val="black"/>
                </a:solidFill>
              </a:rPr>
              <a:pPr/>
              <a:t>15/11/2011</a:t>
            </a:fld>
            <a:endParaRPr lang="en-CA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A894A-71C3-466A-B3B9-0240FA68717D}" type="slidenum">
              <a:rPr lang="en-CA" smtClean="0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5A645A-AFAE-4B3D-BE3A-B002F60E00CD}" type="datetime1">
              <a:rPr lang="en-CA" smtClean="0">
                <a:solidFill>
                  <a:prstClr val="white"/>
                </a:solidFill>
              </a:rPr>
              <a:pPr/>
              <a:t>15/11/2011</a:t>
            </a:fld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22A894A-71C3-466A-B3B9-0240FA68717D}" type="slidenum">
              <a:rPr lang="en-CA" smtClean="0">
                <a:solidFill>
                  <a:prstClr val="white"/>
                </a:solidFill>
              </a:rPr>
              <a:pPr/>
              <a:t>‹#›</a:t>
            </a:fld>
            <a:endParaRPr lang="en-CA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497080-B70E-414A-A975-A73C80CD76C4}" type="datetime1">
              <a:rPr lang="en-CA" smtClean="0">
                <a:solidFill>
                  <a:prstClr val="black"/>
                </a:solidFill>
              </a:rPr>
              <a:pPr/>
              <a:t>15/11/2011</a:t>
            </a:fld>
            <a:endParaRPr lang="en-CA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A894A-71C3-466A-B3B9-0240FA68717D}" type="slidenum">
              <a:rPr lang="en-CA" smtClean="0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C01389-8F40-45F4-B6E4-1F0C3AC0426D}" type="datetime1">
              <a:rPr lang="en-CA" smtClean="0">
                <a:solidFill>
                  <a:prstClr val="black"/>
                </a:solidFill>
              </a:rPr>
              <a:pPr/>
              <a:t>15/11/2011</a:t>
            </a:fld>
            <a:endParaRPr lang="en-CA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A894A-71C3-466A-B3B9-0240FA68717D}" type="slidenum">
              <a:rPr lang="en-CA" smtClean="0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8CC1B-5B3B-4DC7-A4E6-64EE02DFA9FD}" type="datetime1">
              <a:rPr lang="en-CA" smtClean="0"/>
              <a:pPr/>
              <a:t>15/11/2011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D766-CE01-4766-B8AD-4F34717CC9C5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663D-179B-4F46-B687-552E4A2C0FDD}" type="datetime1">
              <a:rPr lang="en-CA" smtClean="0"/>
              <a:pPr/>
              <a:t>15/11/2011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D766-CE01-4766-B8AD-4F34717CC9C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678E-CC5B-4209-8A65-02209FA9DBC7}" type="datetime1">
              <a:rPr lang="en-CA" smtClean="0"/>
              <a:pPr/>
              <a:t>15/11/2011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D766-CE01-4766-B8AD-4F34717CC9C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084B-DAE5-4DDF-9DC9-B6B68C76986C}" type="datetime1">
              <a:rPr lang="en-CA" smtClean="0"/>
              <a:pPr/>
              <a:t>15/11/2011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D766-CE01-4766-B8AD-4F34717CC9C5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976E0-3663-44E3-AC28-5AC9E5E08202}" type="datetime1">
              <a:rPr lang="en-CA" smtClean="0"/>
              <a:pPr/>
              <a:t>15/11/2011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6BCD766-CE01-4766-B8AD-4F34717CC9C5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32A9988-AE95-42FB-8DF0-1D2AF3527432}" type="datetime1">
              <a:rPr lang="en-CA" smtClean="0"/>
              <a:pPr/>
              <a:t>15/11/2011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6BCD766-CE01-4766-B8AD-4F34717CC9C5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C30E433-0D2E-4B8C-B56A-E5855216C7FD}" type="datetime1">
              <a:rPr lang="en-CA" smtClean="0">
                <a:solidFill>
                  <a:prstClr val="black"/>
                </a:solidFill>
              </a:rPr>
              <a:pPr/>
              <a:t>15/11/2011</a:t>
            </a:fld>
            <a:endParaRPr lang="en-CA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CA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22A894A-71C3-466A-B3B9-0240FA68717D}" type="slidenum">
              <a:rPr lang="en-CA" smtClean="0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F2621F4-3797-4B21-8157-426629F07C30}" type="datetime1">
              <a:rPr lang="en-CA" smtClean="0">
                <a:solidFill>
                  <a:prstClr val="black"/>
                </a:solidFill>
              </a:rPr>
              <a:pPr/>
              <a:t>15/11/2011</a:t>
            </a:fld>
            <a:endParaRPr lang="en-CA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CA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22A894A-71C3-466A-B3B9-0240FA68717D}" type="slidenum">
              <a:rPr lang="en-CA" smtClean="0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138975F-35B5-4E13-8B94-19AB81A99081}" type="datetime1">
              <a:rPr lang="en-CA" smtClean="0">
                <a:solidFill>
                  <a:prstClr val="black"/>
                </a:solidFill>
              </a:rPr>
              <a:pPr/>
              <a:t>15/11/2011</a:t>
            </a:fld>
            <a:endParaRPr lang="en-CA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CA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22A894A-71C3-466A-B3B9-0240FA68717D}" type="slidenum">
              <a:rPr lang="en-CA" smtClean="0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211ontario.ca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581400"/>
            <a:ext cx="6400800" cy="1066800"/>
          </a:xfrm>
        </p:spPr>
        <p:txBody>
          <a:bodyPr/>
          <a:lstStyle/>
          <a:p>
            <a:r>
              <a:rPr lang="en-US" dirty="0" smtClean="0"/>
              <a:t>Zenaida R. Ravanera</a:t>
            </a:r>
          </a:p>
          <a:p>
            <a:r>
              <a:rPr lang="en-US" dirty="0" smtClean="0"/>
              <a:t>University of Western Ontario</a:t>
            </a:r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/>
            <a:r>
              <a:rPr lang="en-CA" dirty="0" smtClean="0"/>
              <a:t>Developing Baseline Measures and Success Indicators of LIP Initiative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5257800"/>
            <a:ext cx="723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Welcoming Communities Initiative </a:t>
            </a:r>
          </a:p>
          <a:p>
            <a:pPr algn="ctr"/>
            <a:r>
              <a:rPr lang="en-US" dirty="0" smtClean="0"/>
              <a:t>Governing Council Discussions and Review of Research Projects </a:t>
            </a:r>
          </a:p>
          <a:p>
            <a:pPr algn="ctr"/>
            <a:r>
              <a:rPr lang="en-US" dirty="0" smtClean="0"/>
              <a:t>Chateau Laurier, November 17, 2011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981200" y="228600"/>
          <a:ext cx="5638799" cy="6499353"/>
        </p:xfrm>
        <a:graphic>
          <a:graphicData uri="http://schemas.openxmlformats.org/drawingml/2006/table">
            <a:tbl>
              <a:tblPr/>
              <a:tblGrid>
                <a:gridCol w="2119997"/>
                <a:gridCol w="1172934"/>
                <a:gridCol w="1172934"/>
                <a:gridCol w="1172934"/>
              </a:tblGrid>
              <a:tr h="216609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21586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Table HU1: Use of Health Care Facilities - Medical Doctor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73287"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Local Immigration Partnership</a:t>
                      </a:r>
                      <a:endParaRPr lang="en-CA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Has no regular medical doctor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368234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All</a:t>
                      </a:r>
                      <a:endParaRPr lang="en-CA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Immigrant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Non-immigrant</a:t>
                      </a:r>
                      <a:endParaRPr lang="en-CA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15867"/>
                    </a:solidFill>
                  </a:tcPr>
                </a:tc>
              </a:tr>
              <a:tr h="216609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(%)</a:t>
                      </a:r>
                      <a:endParaRPr lang="en-CA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(%)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(%)</a:t>
                      </a:r>
                      <a:endParaRPr lang="en-CA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</a:tr>
              <a:tr h="216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Chatham-Kent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6.4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6.8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</a:tr>
              <a:tr h="216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Durham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8.6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6.1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</a:tr>
              <a:tr h="216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Guelph-Wellington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7.2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10.2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6.7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</a:tr>
              <a:tr h="216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Hamilton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5.8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5.2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</a:tr>
              <a:tr h="216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Huron County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</a:tr>
              <a:tr h="216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Kingston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9.1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9.1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</a:tr>
              <a:tr h="216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London - Middlesex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11.9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10.8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</a:tr>
              <a:tr h="216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Niagara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10.9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6.7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</a:tr>
              <a:tr h="216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North Bay</a:t>
                      </a:r>
                      <a:r>
                        <a:rPr lang="en-CA" sz="1400" b="1" baseline="3000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12.8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5.8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13.2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</a:tr>
              <a:tr h="216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Ottawa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11.1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12.6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10.8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</a:tr>
              <a:tr h="216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Peel Region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7.9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</a:tr>
              <a:tr h="216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Peterborough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14.8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18.4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</a:tr>
              <a:tr h="216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Sarnia - Lambton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6.2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6.2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</a:tr>
              <a:tr h="216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Sault Ste. Marie</a:t>
                      </a:r>
                      <a:r>
                        <a:rPr lang="en-CA" sz="1400" b="1" baseline="3000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12.4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10.8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12.1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</a:tr>
              <a:tr h="216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Sudbury</a:t>
                      </a:r>
                      <a:r>
                        <a:rPr lang="en-CA" sz="1400" b="1" baseline="3000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9.0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6.4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</a:tr>
              <a:tr h="216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Thunder Bay</a:t>
                      </a:r>
                      <a:r>
                        <a:rPr lang="en-CA" sz="1400" b="1" baseline="3000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5.1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13.2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</a:tr>
              <a:tr h="216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Timmins</a:t>
                      </a:r>
                      <a:r>
                        <a:rPr lang="en-CA" sz="1400" b="1" baseline="3000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21.7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17.7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22.3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</a:tr>
              <a:tr h="216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Toronto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9.4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8.4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</a:tr>
              <a:tr h="216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Waterloo Region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7.6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9.0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0DE"/>
                    </a:solidFill>
                  </a:tcPr>
                </a:tc>
              </a:tr>
              <a:tr h="216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Windsor - Essex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12.2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16.6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A"/>
                    </a:solidFill>
                  </a:tcPr>
                </a:tc>
              </a:tr>
              <a:tr h="216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York Region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5.6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17375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0DE"/>
                    </a:solidFill>
                  </a:tcPr>
                </a:tc>
              </a:tr>
              <a:tr h="216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Ontario</a:t>
                      </a:r>
                      <a:endParaRPr lang="en-CA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8.8</a:t>
                      </a:r>
                      <a:endParaRPr lang="en-CA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8.5</a:t>
                      </a:r>
                      <a:endParaRPr lang="en-CA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9.0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</a:tr>
              <a:tr h="216609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Source: Statistics Canada, 2008 Community Health Survey 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444048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baseline="30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en-CA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Health Unit boundaries cover larger geographic area than corresponding LIP area.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511" marR="495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D766-CE01-4766-B8AD-4F34717CC9C5}" type="slidenum">
              <a:rPr lang="en-CA" smtClean="0"/>
              <a:pPr/>
              <a:t>10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457200"/>
          <a:ext cx="4343399" cy="5547360"/>
        </p:xfrm>
        <a:graphic>
          <a:graphicData uri="http://schemas.openxmlformats.org/drawingml/2006/table">
            <a:tbl>
              <a:tblPr/>
              <a:tblGrid>
                <a:gridCol w="1853969"/>
                <a:gridCol w="829810"/>
                <a:gridCol w="829810"/>
                <a:gridCol w="829810"/>
              </a:tblGrid>
              <a:tr h="202864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Table E1: Employment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6424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Local Immigration Partnership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Partici-pation</a:t>
                      </a: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rate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Employment rate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Unem</a:t>
                      </a:r>
                      <a:r>
                        <a:rPr lang="en-US" sz="1400" b="1" dirty="0" smtClean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-ploy-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ment</a:t>
                      </a: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rate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99FF"/>
                    </a:solidFill>
                  </a:tcPr>
                </a:tc>
              </a:tr>
              <a:tr h="2028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Chatham-Kent 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65.8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61.1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7.2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</a:tr>
              <a:tr h="2028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Durham</a:t>
                      </a:r>
                      <a:endParaRPr lang="en-US" sz="14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71.0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66.5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8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Guelph - </a:t>
                      </a:r>
                      <a:r>
                        <a:rPr lang="en-US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Wellington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71.6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68.3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4.5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</a:tr>
              <a:tr h="2028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Hamilton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64.7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60.4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8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Huron County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67.5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64.5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4.4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</a:tr>
              <a:tr h="2028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Kingston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64.1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59.6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7.0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8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London - Middlesex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67.5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63.4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6.1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</a:tr>
              <a:tr h="2028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Niagara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64.6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60.7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6.1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8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North Bay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61.3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56.6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7.7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</a:tr>
              <a:tr h="2028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Ottawa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69.3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65.2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5.9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8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Peel Region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71.6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67.0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6.4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</a:tr>
              <a:tr h="2028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Peterborough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62.0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57.6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7.1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8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Sarnia - Lambton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64.3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60.1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6.5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</a:tr>
              <a:tr h="2028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Sault Ste. Marie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59.5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54.7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8.1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8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Sudbury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63.0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58.1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7.8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</a:tr>
              <a:tr h="2028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Thunder Bay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63.2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58.6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7.2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8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Timmins</a:t>
                      </a:r>
                      <a:endParaRPr lang="en-US" sz="14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65.5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60.9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7.1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</a:tr>
              <a:tr h="2028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Region</a:t>
                      </a: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71.5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67.6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5.5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8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Windsor - Essex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64.8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59.6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7.9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</a:tr>
              <a:tr h="2028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York</a:t>
                      </a:r>
                      <a:r>
                        <a:rPr lang="en-US" sz="1400" b="1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Region</a:t>
                      </a: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70.5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66.7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5.4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8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800600" y="533400"/>
          <a:ext cx="4114800" cy="6183627"/>
        </p:xfrm>
        <a:graphic>
          <a:graphicData uri="http://schemas.openxmlformats.org/drawingml/2006/table">
            <a:tbl>
              <a:tblPr/>
              <a:tblGrid>
                <a:gridCol w="1756392"/>
                <a:gridCol w="786136"/>
                <a:gridCol w="786136"/>
                <a:gridCol w="786136"/>
              </a:tblGrid>
              <a:tr h="2105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City of </a:t>
                      </a:r>
                      <a:r>
                        <a:rPr lang="en-US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 Toronto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65.0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60.1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7.6</a:t>
                      </a:r>
                      <a:endParaRPr lang="en-CA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503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Bathurst-Finch 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62.5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56.9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8.9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</a:tr>
              <a:tr h="210503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Black Creek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60.7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55.2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9.0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503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Central South Etobicoke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64.1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59.9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6.5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</a:tr>
              <a:tr h="210503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Don Valley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62.5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57.5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7.9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503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East Downtown Toronto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70.4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64.6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8.2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</a:tr>
              <a:tr h="210503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East Toronto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67.8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62.9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7.3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1005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Eglinton East - Kennedy Park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61.5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55.0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10.5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</a:tr>
              <a:tr h="210503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Lawrence Heights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58.0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54.3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6.4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503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North Etobicoke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63.7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58.4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8.3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</a:tr>
              <a:tr h="210503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North West Scarborough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60.5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55.0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9.1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503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North York East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62.8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57.2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8.9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</a:tr>
              <a:tr h="210503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South Scarborough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64.7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58.7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9.4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503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South West Scarborough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63.0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57.5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8.7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</a:tr>
              <a:tr h="210503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West Downtown Toronto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69.7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64.9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6.9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503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York South-Weston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63.2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57.9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8.5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</a:tr>
              <a:tr h="210503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5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Ontario</a:t>
                      </a:r>
                      <a:endParaRPr lang="en-US" sz="14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67.1</a:t>
                      </a:r>
                      <a:endParaRPr lang="en-CA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62.8</a:t>
                      </a:r>
                      <a:endParaRPr lang="en-CA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6.4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10503">
                <a:tc gridSpan="4"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209547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Source: </a:t>
                      </a:r>
                      <a:r>
                        <a:rPr lang="en-US" sz="1200" i="1" dirty="0">
                          <a:latin typeface="Arial"/>
                          <a:ea typeface="Times New Roman"/>
                          <a:cs typeface="Times New Roman"/>
                        </a:rPr>
                        <a:t>Statistics </a:t>
                      </a:r>
                      <a:r>
                        <a:rPr lang="en-US" sz="1200" i="1" dirty="0" smtClean="0">
                          <a:latin typeface="Arial"/>
                          <a:ea typeface="Times New Roman"/>
                          <a:cs typeface="Times New Roman"/>
                        </a:rPr>
                        <a:t> Canada, </a:t>
                      </a:r>
                      <a:r>
                        <a:rPr lang="en-US" sz="1200" i="1" dirty="0">
                          <a:latin typeface="Arial"/>
                          <a:ea typeface="Times New Roman"/>
                          <a:cs typeface="Times New Roman"/>
                        </a:rPr>
                        <a:t>2006 Census of Population</a:t>
                      </a:r>
                      <a:endParaRPr lang="en-CA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552" marR="3855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D766-CE01-4766-B8AD-4F34717CC9C5}" type="slidenum">
              <a:rPr lang="en-CA" smtClean="0"/>
              <a:pPr/>
              <a:t>11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800" y="152400"/>
          <a:ext cx="4419600" cy="5913120"/>
        </p:xfrm>
        <a:graphic>
          <a:graphicData uri="http://schemas.openxmlformats.org/drawingml/2006/table">
            <a:tbl>
              <a:tblPr/>
              <a:tblGrid>
                <a:gridCol w="1756362"/>
                <a:gridCol w="887746"/>
                <a:gridCol w="887746"/>
                <a:gridCol w="887746"/>
              </a:tblGrid>
              <a:tr h="382452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Table H1: Availability of Housing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98959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Local Immigration Partnership</a:t>
                      </a:r>
                      <a:endParaRPr lang="en-CA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Apartment buildings </a:t>
                      </a:r>
                      <a:endParaRPr lang="en-CA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(% of dwellings)</a:t>
                      </a:r>
                      <a:endParaRPr lang="en-CA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Rented dwellings  (% of dwellings)</a:t>
                      </a:r>
                      <a:endParaRPr lang="en-CA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Newly constructed housing, 1986-2006 (% of dwellings)</a:t>
                      </a:r>
                      <a:endParaRPr lang="en-CA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00"/>
                    </a:solidFill>
                  </a:tcPr>
                </a:tc>
              </a:tr>
              <a:tr h="2031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Chatham-Kent 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15.3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27.0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17.3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</a:tr>
              <a:tr h="2031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Durham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13.7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17.9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45.9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Guelph - Wellington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18.0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24.3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36.6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</a:tr>
              <a:tr h="2031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Hamilton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25.8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31.7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22.6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Huron County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8.8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21.5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18.8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</a:tr>
              <a:tr h="2031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Kingston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31.7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37.8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28.1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London - Middlesex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27.0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34.4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28.0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</a:tr>
              <a:tr h="2031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Niagara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16.7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24.4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23.7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North Bay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27.2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38.7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18.4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</a:tr>
              <a:tr h="2031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Ottawa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29.6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34.0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32.6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Peel Region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24.4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21.9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49.5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</a:tr>
              <a:tr h="2031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Peterborough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15.7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25.1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26.5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Sarnia - Lambton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14.3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24.0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19.6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</a:tr>
              <a:tr h="2031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Sault Ste. Marie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22.2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30.7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13.7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Sudbury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23.1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33.0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20.5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</a:tr>
              <a:tr h="2031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Thunder Bay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22.0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29.2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16.7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Timmins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16.5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31.4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15.6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</a:tr>
              <a:tr h="2031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Waterloo Region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23.0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29.3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36.6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Windsor - Essex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17.1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24.5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29.5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</a:tr>
              <a:tr h="2031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York  Region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10.5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11.7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62.6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800600" y="152400"/>
          <a:ext cx="4190999" cy="6122460"/>
        </p:xfrm>
        <a:graphic>
          <a:graphicData uri="http://schemas.openxmlformats.org/drawingml/2006/table">
            <a:tbl>
              <a:tblPr/>
              <a:tblGrid>
                <a:gridCol w="1665515"/>
                <a:gridCol w="841828"/>
                <a:gridCol w="841828"/>
                <a:gridCol w="841828"/>
              </a:tblGrid>
              <a:tr h="2679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City of Toronto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55.3</a:t>
                      </a:r>
                      <a:endParaRPr lang="en-CA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45.6</a:t>
                      </a:r>
                      <a:endParaRPr lang="en-CA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18.8</a:t>
                      </a:r>
                      <a:endParaRPr lang="en-CA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900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Bathurst-Finch </a:t>
                      </a:r>
                      <a:endParaRPr lang="en-CA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79.3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61.8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16.0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</a:tr>
              <a:tr h="267900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Black Creek</a:t>
                      </a:r>
                      <a:endParaRPr lang="en-CA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50.6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50.8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9.2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900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Central South </a:t>
                      </a:r>
                      <a:r>
                        <a:rPr lang="en-US" sz="1200" b="1" dirty="0" err="1">
                          <a:latin typeface="Arial"/>
                          <a:ea typeface="Times New Roman"/>
                          <a:cs typeface="Times New Roman"/>
                        </a:rPr>
                        <a:t>Etobicoke</a:t>
                      </a:r>
                      <a:endParaRPr lang="en-CA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48.4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37.4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14.6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</a:tr>
              <a:tr h="267900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Don Valley </a:t>
                      </a:r>
                      <a:endParaRPr lang="en-CA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61.3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51.1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15.6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900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East Downtown Toronto</a:t>
                      </a:r>
                      <a:endParaRPr lang="en-CA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92.3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73.4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25.9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</a:tr>
              <a:tr h="267900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East Toronto </a:t>
                      </a:r>
                      <a:endParaRPr lang="en-CA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52.3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46.4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8.9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0491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Eglinton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East - Kennedy Park </a:t>
                      </a:r>
                      <a:endParaRPr lang="en-CA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61.7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50.1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20.3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</a:tr>
              <a:tr h="267900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Lawrence Heights</a:t>
                      </a:r>
                      <a:endParaRPr lang="en-CA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55.7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51.3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21.4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900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North </a:t>
                      </a:r>
                      <a:r>
                        <a:rPr lang="en-US" sz="1200" b="1" dirty="0" err="1">
                          <a:latin typeface="Arial"/>
                          <a:ea typeface="Times New Roman"/>
                          <a:cs typeface="Times New Roman"/>
                        </a:rPr>
                        <a:t>Etobicoke</a:t>
                      </a: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en-CA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43.2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40.3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14.8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</a:tr>
              <a:tr h="267900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North West Scarborough </a:t>
                      </a:r>
                      <a:endParaRPr lang="en-CA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41.2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27.4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11.9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900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North York East </a:t>
                      </a:r>
                      <a:endParaRPr lang="en-CA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50.9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38.5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6.0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</a:tr>
              <a:tr h="267900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South Scarborough</a:t>
                      </a:r>
                      <a:endParaRPr lang="en-CA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49.6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37.5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27.6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900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South West Scarborough </a:t>
                      </a:r>
                      <a:endParaRPr lang="en-CA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46.7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45.2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12.8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</a:tr>
              <a:tr h="267900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West Downtown Toronto </a:t>
                      </a:r>
                      <a:endParaRPr lang="en-CA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73.3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55.3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20.8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900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York South-Weston </a:t>
                      </a:r>
                      <a:endParaRPr lang="en-CA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53.5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47.6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18.0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</a:tr>
              <a:tr h="267900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9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Ontario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26.4</a:t>
                      </a:r>
                      <a:endParaRPr lang="en-CA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28.8</a:t>
                      </a:r>
                      <a:endParaRPr lang="en-CA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31.4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</a:tr>
              <a:tr h="320469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 smtClean="0">
                          <a:latin typeface="Arial"/>
                          <a:ea typeface="Times New Roman"/>
                          <a:cs typeface="Times New Roman"/>
                        </a:rPr>
                        <a:t>Source</a:t>
                      </a:r>
                      <a:r>
                        <a:rPr lang="en-US" sz="1200" i="1" dirty="0">
                          <a:latin typeface="Arial"/>
                          <a:ea typeface="Times New Roman"/>
                          <a:cs typeface="Times New Roman"/>
                        </a:rPr>
                        <a:t>: Statistics Canada, 2006 Census of Population</a:t>
                      </a:r>
                      <a:endParaRPr lang="en-CA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267900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5254" marR="352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D766-CE01-4766-B8AD-4F34717CC9C5}" type="slidenum">
              <a:rPr lang="en-CA" smtClean="0"/>
              <a:pPr/>
              <a:t>12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57200" y="609600"/>
          <a:ext cx="3962400" cy="5533540"/>
        </p:xfrm>
        <a:graphic>
          <a:graphicData uri="http://schemas.openxmlformats.org/drawingml/2006/table">
            <a:tbl>
              <a:tblPr/>
              <a:tblGrid>
                <a:gridCol w="2303300"/>
                <a:gridCol w="1659100"/>
              </a:tblGrid>
              <a:tr h="222430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Table T1: Transportation to Work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44053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Local Immigration Partnership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Public transit users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(% of commuters)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</a:tr>
              <a:tr h="2224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Chatham-Kent 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0.9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</a:tr>
              <a:tr h="2224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Durham</a:t>
                      </a:r>
                      <a:endParaRPr lang="en-US" sz="14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9.1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Guelph - </a:t>
                      </a:r>
                      <a:r>
                        <a:rPr lang="en-US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Wellington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4.3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</a:tr>
              <a:tr h="2224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Hamilton 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9.3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Huron County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0.3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</a:tr>
              <a:tr h="2224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Kingston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5.1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London - Middlesex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7.2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</a:tr>
              <a:tr h="2224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Niagara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2.4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North Bay 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5.3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</a:tr>
              <a:tr h="2224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Ottawa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21.9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Peel Region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13.0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</a:tr>
              <a:tr h="2224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Peterborough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2.3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Sarnia - Lambton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1.5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</a:tr>
              <a:tr h="2224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Sault Ste. Marie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4.2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Sudbury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5.2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</a:tr>
              <a:tr h="2224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Thunder Bay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3.5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Timmins</a:t>
                      </a:r>
                      <a:endParaRPr lang="en-US" sz="14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4.1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</a:tr>
              <a:tr h="2224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Waterloo</a:t>
                      </a:r>
                      <a:r>
                        <a:rPr lang="en-US" sz="1400" b="1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Region</a:t>
                      </a:r>
                      <a:endParaRPr lang="en-US" sz="14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4.6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Windsor - Essex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2.4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</a:tr>
              <a:tr h="2224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York</a:t>
                      </a:r>
                      <a:r>
                        <a:rPr lang="en-US" sz="1400" b="1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Region</a:t>
                      </a:r>
                      <a:endParaRPr lang="en-US" sz="14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10.4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4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724400" y="609600"/>
          <a:ext cx="3733800" cy="5423651"/>
        </p:xfrm>
        <a:graphic>
          <a:graphicData uri="http://schemas.openxmlformats.org/drawingml/2006/table">
            <a:tbl>
              <a:tblPr/>
              <a:tblGrid>
                <a:gridCol w="2667000"/>
                <a:gridCol w="1066800"/>
              </a:tblGrid>
              <a:tr h="2608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City of </a:t>
                      </a:r>
                      <a:r>
                        <a:rPr lang="en-US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Toronto 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34.4</a:t>
                      </a:r>
                      <a:endParaRPr lang="en-CA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864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Bathurst-Finch 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34.8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</a:tr>
              <a:tr h="260864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Black Creek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30.7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864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Central South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Etobicoke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25.7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</a:tr>
              <a:tr h="260864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Don Valley 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31.1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864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East Downtown Toronto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40.3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</a:tr>
              <a:tr h="260864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East Toronto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40.3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864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Eglinton East - Kennedy Park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45.4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</a:tr>
              <a:tr h="260864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Lawrence Heights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37.0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864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North Etobicoke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26.0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</a:tr>
              <a:tr h="260864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North West Scarborough 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27.9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864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North York East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34.6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</a:tr>
              <a:tr h="260864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South Scarborough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35.1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864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South West Scarborough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40.1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</a:tr>
              <a:tr h="260864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West Downtown Toronto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39.4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864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York South-Weston 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34.6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C5FF"/>
                    </a:solidFill>
                  </a:tcPr>
                </a:tc>
              </a:tr>
              <a:tr h="260864">
                <a:tc>
                  <a:txBody>
                    <a:bodyPr/>
                    <a:lstStyle/>
                    <a:p>
                      <a:pPr marL="1625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3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Ontario</a:t>
                      </a:r>
                      <a:endParaRPr lang="en-CA" sz="14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12.9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C5FF"/>
                    </a:solidFill>
                  </a:tcPr>
                </a:tc>
              </a:tr>
              <a:tr h="260864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260864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Source: </a:t>
                      </a:r>
                      <a:r>
                        <a:rPr lang="en-US" sz="1400" i="1" dirty="0">
                          <a:latin typeface="Arial"/>
                          <a:ea typeface="Times New Roman"/>
                          <a:cs typeface="Times New Roman"/>
                        </a:rPr>
                        <a:t>Statistics , 2006 Census of Population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108" marR="3910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D766-CE01-4766-B8AD-4F34717CC9C5}" type="slidenum">
              <a:rPr lang="en-CA" smtClean="0"/>
              <a:pPr/>
              <a:t>13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211 Ontario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286000" y="2667000"/>
            <a:ext cx="2590800" cy="3581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Search terms</a:t>
            </a:r>
          </a:p>
          <a:p>
            <a:pPr lvl="1"/>
            <a:r>
              <a:rPr lang="en-US" dirty="0" err="1" smtClean="0"/>
              <a:t>Immigr</a:t>
            </a:r>
            <a:r>
              <a:rPr lang="en-US" dirty="0" smtClean="0"/>
              <a:t>*</a:t>
            </a:r>
          </a:p>
          <a:p>
            <a:pPr lvl="1"/>
            <a:r>
              <a:rPr lang="en-CA" dirty="0" smtClean="0"/>
              <a:t>Diversity </a:t>
            </a:r>
          </a:p>
          <a:p>
            <a:pPr lvl="1"/>
            <a:r>
              <a:rPr lang="en-CA" dirty="0" smtClean="0"/>
              <a:t>Newcomer</a:t>
            </a:r>
          </a:p>
          <a:p>
            <a:pPr lvl="1"/>
            <a:r>
              <a:rPr lang="en-CA" dirty="0" smtClean="0"/>
              <a:t>Settlement</a:t>
            </a:r>
          </a:p>
          <a:p>
            <a:pPr lvl="1"/>
            <a:r>
              <a:rPr lang="en-CA" dirty="0" smtClean="0"/>
              <a:t>Cross cultural</a:t>
            </a:r>
          </a:p>
          <a:p>
            <a:pPr lvl="1"/>
            <a:r>
              <a:rPr lang="en-CA" dirty="0" smtClean="0"/>
              <a:t>Refugee</a:t>
            </a:r>
          </a:p>
          <a:p>
            <a:pPr lvl="1"/>
            <a:r>
              <a:rPr lang="en-CA" dirty="0" smtClean="0"/>
              <a:t>ESL </a:t>
            </a:r>
            <a:br>
              <a:rPr lang="en-CA" dirty="0" smtClean="0"/>
            </a:br>
            <a:endParaRPr lang="en-CA" dirty="0"/>
          </a:p>
        </p:txBody>
      </p:sp>
      <p:sp>
        <p:nvSpPr>
          <p:cNvPr id="5" name="Rectangle 4"/>
          <p:cNvSpPr/>
          <p:nvPr/>
        </p:nvSpPr>
        <p:spPr>
          <a:xfrm>
            <a:off x="762000" y="1600200"/>
            <a:ext cx="51055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3600" dirty="0" smtClean="0">
                <a:hlinkClick r:id="rId2"/>
              </a:rPr>
              <a:t>http://www.211ontario.ca/</a:t>
            </a:r>
            <a:r>
              <a:rPr lang="en-CA" sz="3600" dirty="0" smtClean="0"/>
              <a:t> </a:t>
            </a:r>
            <a:endParaRPr lang="en-CA" sz="3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D766-CE01-4766-B8AD-4F34717CC9C5}" type="slidenum">
              <a:rPr lang="en-CA" smtClean="0"/>
              <a:pPr/>
              <a:t>14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28600" y="304800"/>
          <a:ext cx="8610600" cy="5378632"/>
        </p:xfrm>
        <a:graphic>
          <a:graphicData uri="http://schemas.openxmlformats.org/drawingml/2006/table">
            <a:tbl>
              <a:tblPr/>
              <a:tblGrid>
                <a:gridCol w="640292"/>
                <a:gridCol w="1900869"/>
                <a:gridCol w="930425"/>
                <a:gridCol w="1190544"/>
                <a:gridCol w="1333942"/>
                <a:gridCol w="1253906"/>
                <a:gridCol w="1360622"/>
              </a:tblGrid>
              <a:tr h="237744">
                <a:tc>
                  <a:txBody>
                    <a:bodyPr/>
                    <a:lstStyle/>
                    <a:p>
                      <a:pPr algn="l" fontAlgn="ctr"/>
                      <a:endParaRPr lang="en-CA" sz="1200" b="0" i="0" u="none" strike="noStrike" dirty="0">
                        <a:latin typeface="Arial"/>
                      </a:endParaRP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211 services within LIPS in Toronto 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CA" sz="1200" b="0" i="0" u="none" strike="noStrike" dirty="0">
                        <a:latin typeface="Arial"/>
                      </a:endParaRP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CA" sz="1200" b="0" i="0" u="none" strike="noStrike" dirty="0">
                        <a:latin typeface="Arial"/>
                      </a:endParaRP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CA" sz="1200" b="0" i="0" u="none" strike="noStrike" dirty="0">
                        <a:latin typeface="Arial"/>
                      </a:endParaRP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CA" sz="1200" b="0" i="0" u="none" strike="noStrike" dirty="0">
                        <a:latin typeface="Arial"/>
                      </a:endParaRP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l" fontAlgn="ctr"/>
                      <a:endParaRPr lang="en-CA" sz="1200" b="0" i="0" u="none" strike="noStrike" dirty="0">
                        <a:latin typeface="Arial"/>
                      </a:endParaRP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CA" sz="1200" b="0" i="0" u="none" strike="noStrike" dirty="0">
                        <a:latin typeface="Arial"/>
                      </a:endParaRP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CA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Census 2006 data</a:t>
                      </a:r>
                    </a:p>
                    <a:p>
                      <a:pPr algn="ctr" fontAlgn="ctr"/>
                      <a:endParaRPr lang="en-CA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CA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Number Immigrants per service unit</a:t>
                      </a: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713230">
                <a:tc>
                  <a:txBody>
                    <a:bodyPr/>
                    <a:lstStyle/>
                    <a:p>
                      <a:pPr algn="l" fontAlgn="ctr"/>
                      <a:endParaRPr lang="en-CA" sz="1200" b="0" i="0" u="none" strike="noStrike" dirty="0">
                        <a:latin typeface="Arial"/>
                      </a:endParaRP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CA" sz="1200" b="0" i="0" u="none" strike="noStrike" dirty="0">
                        <a:latin typeface="Arial"/>
                      </a:endParaRP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1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# of </a:t>
                      </a:r>
                      <a:r>
                        <a:rPr lang="en-CA" sz="1400" b="1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services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Immigrants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Recent</a:t>
                      </a:r>
                      <a:r>
                        <a:rPr lang="fr-FR" sz="12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immigrants: 2001 to 2006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Immigrants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Recent</a:t>
                      </a:r>
                      <a:r>
                        <a:rPr lang="fr-FR" sz="12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immigrants: 2001 to 2006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Bathurst-Finch 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17400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5845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17,400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5,845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Black Creek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85845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17270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3,902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785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Central South Etobicoke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102105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19240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7,293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1,374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Don Valley 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76160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22355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5,077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1,490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East Downtown Toronto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34325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19810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1,073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619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East Toronto 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102025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22930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5,668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1,274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Eglinton East &amp; Kennedy Park 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21810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4580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7,270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1,527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Lawrence Heights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17950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2935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5,983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978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North Etobicoke 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80470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19740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3,499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858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North West Scarborough 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121330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27675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6,741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1,538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North York East 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54815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16845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4,568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1,404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South Scarborough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14585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3655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2,431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609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South West Scarborough 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39765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9650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6,628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1,608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West Downtown Toronto 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91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139740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55955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1,536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615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York South-Weston 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64260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10190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4,016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637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City of Toronto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335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1237720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267855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3,695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800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D766-CE01-4766-B8AD-4F34717CC9C5}" type="slidenum">
              <a:rPr lang="en-CA" smtClean="0"/>
              <a:pPr/>
              <a:t>15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533401" y="228600"/>
          <a:ext cx="8153399" cy="6044913"/>
        </p:xfrm>
        <a:graphic>
          <a:graphicData uri="http://schemas.openxmlformats.org/drawingml/2006/table">
            <a:tbl>
              <a:tblPr/>
              <a:tblGrid>
                <a:gridCol w="626935"/>
                <a:gridCol w="1861210"/>
                <a:gridCol w="891419"/>
                <a:gridCol w="1253866"/>
                <a:gridCol w="1165704"/>
                <a:gridCol w="1031827"/>
                <a:gridCol w="1322438"/>
              </a:tblGrid>
              <a:tr h="125775">
                <a:tc>
                  <a:txBody>
                    <a:bodyPr/>
                    <a:lstStyle/>
                    <a:p>
                      <a:pPr algn="l" fontAlgn="ctr"/>
                      <a:endParaRPr lang="en-CA" sz="1200" b="0" i="0" u="none" strike="noStrike" dirty="0">
                        <a:latin typeface="Arial"/>
                      </a:endParaRPr>
                    </a:p>
                  </a:txBody>
                  <a:tcPr marL="4722" marR="4722" marT="47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211 services within LIPS in Toronto 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362648">
                <a:tc>
                  <a:txBody>
                    <a:bodyPr/>
                    <a:lstStyle/>
                    <a:p>
                      <a:pPr algn="l" fontAlgn="ctr"/>
                      <a:endParaRPr lang="en-CA" sz="1200" b="0" i="0" u="none" strike="noStrike" dirty="0">
                        <a:latin typeface="Arial"/>
                      </a:endParaRPr>
                    </a:p>
                  </a:txBody>
                  <a:tcPr marL="4722" marR="4722" marT="472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CA" sz="1200" b="0" i="0" u="none" strike="noStrike" dirty="0">
                        <a:latin typeface="Arial"/>
                      </a:endParaRPr>
                    </a:p>
                  </a:txBody>
                  <a:tcPr marL="4722" marR="4722" marT="472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CA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Adjusted (+500m buffer) </a:t>
                      </a:r>
                    </a:p>
                  </a:txBody>
                  <a:tcPr marL="4722" marR="4722" marT="472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Census 2006 data (no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adjustment)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722" marR="4722" marT="472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CA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Adjusted Number Immigrants per service unit</a:t>
                      </a:r>
                    </a:p>
                  </a:txBody>
                  <a:tcPr marL="4722" marR="4722" marT="472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481084">
                <a:tc>
                  <a:txBody>
                    <a:bodyPr/>
                    <a:lstStyle/>
                    <a:p>
                      <a:pPr algn="l" fontAlgn="ctr"/>
                      <a:endParaRPr lang="en-CA" sz="1200" b="0" i="0" u="none" strike="noStrike" dirty="0">
                        <a:latin typeface="Arial"/>
                      </a:endParaRPr>
                    </a:p>
                  </a:txBody>
                  <a:tcPr marL="4722" marR="4722" marT="472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CA" sz="1200" b="0" i="0" u="none" strike="noStrike" dirty="0">
                        <a:latin typeface="Arial"/>
                      </a:endParaRPr>
                    </a:p>
                  </a:txBody>
                  <a:tcPr marL="4722" marR="4722" marT="472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#of services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Immigrants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Recent</a:t>
                      </a:r>
                      <a:r>
                        <a:rPr lang="fr-FR" sz="12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immigrants: 2001 to 2006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Immigrants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Recent</a:t>
                      </a:r>
                      <a:r>
                        <a:rPr lang="fr-FR" sz="12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immigrants: 2001 to 2006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847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4722" marR="4722" marT="472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Bathurst-Finch 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17400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5845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4,350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1,461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1847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4722" marR="4722" marT="47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Black Creek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85845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17270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3,302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664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847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4722" marR="4722" marT="47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Central South </a:t>
                      </a:r>
                      <a:r>
                        <a:rPr lang="en-CA" sz="1200" b="1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Etobicoke</a:t>
                      </a:r>
                      <a:endParaRPr lang="en-CA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102105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19240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5,673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1,069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847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4722" marR="4722" marT="47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Don Valley 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76160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22355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3,808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1,118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847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4722" marR="4722" marT="47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East Downtown Toronto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41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34325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19810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837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483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847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4722" marR="4722" marT="47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East Toronto 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102025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22930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3,291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740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847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4722" marR="4722" marT="47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Eglinton</a:t>
                      </a:r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East &amp; Kennedy Park 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21810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4580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7,270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1,527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847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4722" marR="4722" marT="47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Lawrence Heights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17950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2935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3,590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587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847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4722" marR="4722" marT="47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North Etobicoke 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80470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19740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3,095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759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847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4722" marR="4722" marT="47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North West Scarborough 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121330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27675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3,914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893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847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4722" marR="4722" marT="47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North York East 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54815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16845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3,915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1,203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847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4722" marR="4722" marT="47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South Scarborough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14585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3655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1,621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406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847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4722" marR="4722" marT="47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South West Scarborough 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39765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9650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3,314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804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847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4722" marR="4722" marT="47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West Downtown Toronto 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112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139740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55955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1,248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500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847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4722" marR="4722" marT="47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York South-Weston 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64260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10190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2,794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443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847"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4722" marR="4722" marT="47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City of Toronto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341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1237720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267855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3,630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785</a:t>
                      </a:r>
                    </a:p>
                  </a:txBody>
                  <a:tcPr marL="4722" marR="4722" marT="47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D766-CE01-4766-B8AD-4F34717CC9C5}" type="slidenum">
              <a:rPr lang="en-CA" smtClean="0"/>
              <a:pPr/>
              <a:t>16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800" y="304800"/>
          <a:ext cx="8382000" cy="5772254"/>
        </p:xfrm>
        <a:graphic>
          <a:graphicData uri="http://schemas.openxmlformats.org/drawingml/2006/table">
            <a:tbl>
              <a:tblPr/>
              <a:tblGrid>
                <a:gridCol w="1999054"/>
                <a:gridCol w="978485"/>
                <a:gridCol w="1252039"/>
                <a:gridCol w="1402845"/>
                <a:gridCol w="1318675"/>
                <a:gridCol w="1430902"/>
              </a:tblGrid>
              <a:tr h="220133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211 services within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LIPS outside</a:t>
                      </a:r>
                      <a:r>
                        <a:rPr lang="en-US" sz="1600" b="1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Toronto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CA" sz="1400" b="0" i="0" u="none" strike="noStrike" dirty="0">
                        <a:latin typeface="Arial"/>
                      </a:endParaRPr>
                    </a:p>
                  </a:txBody>
                  <a:tcPr marL="7645" marR="7645" marT="76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CA" sz="1400" b="0" i="0" u="none" strike="noStrike" dirty="0">
                        <a:latin typeface="Arial"/>
                      </a:endParaRPr>
                    </a:p>
                  </a:txBody>
                  <a:tcPr marL="7645" marR="7645" marT="76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CA" sz="1400" b="0" i="0" u="none" strike="noStrike" dirty="0">
                        <a:latin typeface="Arial"/>
                      </a:endParaRPr>
                    </a:p>
                  </a:txBody>
                  <a:tcPr marL="7645" marR="7645" marT="76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CA" sz="1400" b="0" i="0" u="none" strike="noStrike" dirty="0">
                        <a:latin typeface="Arial"/>
                      </a:endParaRPr>
                    </a:p>
                  </a:txBody>
                  <a:tcPr marL="7645" marR="7645" marT="76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0267">
                <a:tc>
                  <a:txBody>
                    <a:bodyPr/>
                    <a:lstStyle/>
                    <a:p>
                      <a:pPr algn="l" fontAlgn="ctr"/>
                      <a:endParaRPr lang="en-CA" sz="1400" b="0" i="0" u="none" strike="noStrike" dirty="0">
                        <a:latin typeface="Arial"/>
                      </a:endParaRPr>
                    </a:p>
                  </a:txBody>
                  <a:tcPr marL="7645" marR="7645" marT="76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CA" sz="1400" b="0" i="0" u="none" strike="noStrike" dirty="0">
                        <a:latin typeface="Arial"/>
                      </a:endParaRPr>
                    </a:p>
                  </a:txBody>
                  <a:tcPr marL="7645" marR="7645" marT="76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CA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Census 2006 data</a:t>
                      </a:r>
                    </a:p>
                  </a:txBody>
                  <a:tcPr marL="7645" marR="7645" marT="76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CA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Number Immigrants per service unit</a:t>
                      </a:r>
                    </a:p>
                  </a:txBody>
                  <a:tcPr marL="7645" marR="7645" marT="76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660402">
                <a:tc>
                  <a:txBody>
                    <a:bodyPr/>
                    <a:lstStyle/>
                    <a:p>
                      <a:pPr algn="l" fontAlgn="ctr"/>
                      <a:endParaRPr lang="en-CA" sz="1400" b="0" i="0" u="none" strike="noStrike">
                        <a:latin typeface="Arial"/>
                      </a:endParaRPr>
                    </a:p>
                  </a:txBody>
                  <a:tcPr marL="7645" marR="7645" marT="76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#of services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Immigrants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Recent</a:t>
                      </a:r>
                      <a:r>
                        <a:rPr lang="fr-FR" sz="1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immigrants: 2001 to 2006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Immigrants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Recent</a:t>
                      </a:r>
                      <a:r>
                        <a:rPr lang="fr-FR" sz="1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immigrants: 2001 to 2006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133">
                <a:tc>
                  <a:txBody>
                    <a:bodyPr/>
                    <a:lstStyle/>
                    <a:p>
                      <a:pPr algn="l" fontAlgn="b"/>
                      <a:r>
                        <a:rPr lang="en-CA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Chatham-Kent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10805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1025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1,544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146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0133">
                <a:tc>
                  <a:txBody>
                    <a:bodyPr/>
                    <a:lstStyle/>
                    <a:p>
                      <a:pPr algn="l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County of Huron 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4665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2,333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133">
                <a:tc>
                  <a:txBody>
                    <a:bodyPr/>
                    <a:lstStyle/>
                    <a:p>
                      <a:pPr algn="l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Durham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113390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9890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10,308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899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133">
                <a:tc>
                  <a:txBody>
                    <a:bodyPr/>
                    <a:lstStyle/>
                    <a:p>
                      <a:pPr algn="l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Greater Sudbury City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10450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660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2,613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165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133">
                <a:tc>
                  <a:txBody>
                    <a:bodyPr/>
                    <a:lstStyle/>
                    <a:p>
                      <a:pPr algn="l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Guelph - Wellington 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33740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4695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8,435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1,174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133">
                <a:tc>
                  <a:txBody>
                    <a:bodyPr/>
                    <a:lstStyle/>
                    <a:p>
                      <a:pPr algn="l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Hamilton 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78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126485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16565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1,622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212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133">
                <a:tc>
                  <a:txBody>
                    <a:bodyPr/>
                    <a:lstStyle/>
                    <a:p>
                      <a:pPr algn="l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Kingston 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16205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2050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1,158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146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133">
                <a:tc>
                  <a:txBody>
                    <a:bodyPr/>
                    <a:lstStyle/>
                    <a:p>
                      <a:pPr algn="l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London &amp; Middlesex 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83450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12530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6,954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1,044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133">
                <a:tc>
                  <a:txBody>
                    <a:bodyPr/>
                    <a:lstStyle/>
                    <a:p>
                      <a:pPr algn="l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Niagara 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29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75835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7890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2,615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272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133">
                <a:tc>
                  <a:txBody>
                    <a:bodyPr/>
                    <a:lstStyle/>
                    <a:p>
                      <a:pPr algn="l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North Bay 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3210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1,605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135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133">
                <a:tc>
                  <a:txBody>
                    <a:bodyPr/>
                    <a:lstStyle/>
                    <a:p>
                      <a:pPr algn="l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Ottawa 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178545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29645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3,799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631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133">
                <a:tc>
                  <a:txBody>
                    <a:bodyPr/>
                    <a:lstStyle/>
                    <a:p>
                      <a:pPr algn="l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Peel Region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55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561240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118220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10,204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2,149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133">
                <a:tc>
                  <a:txBody>
                    <a:bodyPr/>
                    <a:lstStyle/>
                    <a:p>
                      <a:pPr algn="l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Peterborough 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12450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950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2,490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133">
                <a:tc>
                  <a:txBody>
                    <a:bodyPr/>
                    <a:lstStyle/>
                    <a:p>
                      <a:pPr algn="l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Sarnia - Lambton 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14700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1010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2,450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168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133">
                <a:tc>
                  <a:txBody>
                    <a:bodyPr/>
                    <a:lstStyle/>
                    <a:p>
                      <a:pPr algn="l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Sault Ste. Marie 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8050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2,683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133">
                <a:tc>
                  <a:txBody>
                    <a:bodyPr/>
                    <a:lstStyle/>
                    <a:p>
                      <a:pPr algn="l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Thunder Bay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11620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660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1,453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133">
                <a:tc>
                  <a:txBody>
                    <a:bodyPr/>
                    <a:lstStyle/>
                    <a:p>
                      <a:pPr algn="l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Timmins 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1765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75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1,765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75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133">
                <a:tc>
                  <a:txBody>
                    <a:bodyPr/>
                    <a:lstStyle/>
                    <a:p>
                      <a:pPr algn="l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Waterloo Region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105375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17020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5,018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810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133">
                <a:tc>
                  <a:txBody>
                    <a:bodyPr/>
                    <a:lstStyle/>
                    <a:p>
                      <a:pPr algn="l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Windsor (Essex)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87170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15165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2,179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379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133">
                <a:tc>
                  <a:txBody>
                    <a:bodyPr/>
                    <a:lstStyle/>
                    <a:p>
                      <a:pPr algn="l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York  Region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55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380530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46465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6,919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845</a:t>
                      </a:r>
                    </a:p>
                  </a:txBody>
                  <a:tcPr marL="7645" marR="7645" marT="76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D766-CE01-4766-B8AD-4F34717CC9C5}" type="slidenum">
              <a:rPr lang="en-CA" smtClean="0"/>
              <a:pPr/>
              <a:t>17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Data with Possibility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47800" y="2286000"/>
            <a:ext cx="6858000" cy="2895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Education Quality and Accountability Office (EQAO) </a:t>
            </a:r>
          </a:p>
          <a:p>
            <a:pPr lvl="1"/>
            <a:r>
              <a:rPr lang="en-US" dirty="0" smtClean="0"/>
              <a:t>Schools</a:t>
            </a:r>
          </a:p>
          <a:p>
            <a:pPr lvl="1"/>
            <a:r>
              <a:rPr lang="en-US" dirty="0" smtClean="0"/>
              <a:t>Students</a:t>
            </a:r>
          </a:p>
          <a:p>
            <a:pPr lvl="1"/>
            <a:r>
              <a:rPr lang="en-US" dirty="0" smtClean="0"/>
              <a:t>Link files?</a:t>
            </a:r>
          </a:p>
          <a:p>
            <a:r>
              <a:rPr lang="en-US" dirty="0" smtClean="0"/>
              <a:t>Landing data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n-US" dirty="0" smtClean="0"/>
              <a:t>City Websites - Plans &amp; Policies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D766-CE01-4766-B8AD-4F34717CC9C5}" type="slidenum">
              <a:rPr lang="en-CA" smtClean="0"/>
              <a:pPr/>
              <a:t>18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Plans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2209800"/>
            <a:ext cx="8077200" cy="2286000"/>
          </a:xfrm>
        </p:spPr>
        <p:txBody>
          <a:bodyPr>
            <a:normAutofit/>
          </a:bodyPr>
          <a:lstStyle/>
          <a:p>
            <a:pPr lvl="0"/>
            <a:r>
              <a:rPr lang="en-CA" dirty="0" smtClean="0"/>
              <a:t>Analysis and </a:t>
            </a:r>
            <a:r>
              <a:rPr lang="en-CA" dirty="0" smtClean="0"/>
              <a:t>Interpretation</a:t>
            </a:r>
          </a:p>
          <a:p>
            <a:pPr lvl="0"/>
            <a:r>
              <a:rPr lang="en-US" dirty="0" smtClean="0"/>
              <a:t>Longer-Term</a:t>
            </a:r>
            <a:endParaRPr lang="en-CA" dirty="0" smtClean="0"/>
          </a:p>
          <a:p>
            <a:pPr lvl="1"/>
            <a:r>
              <a:rPr lang="en-CA" dirty="0" smtClean="0"/>
              <a:t>Data: Census, Administrative Data, Survey</a:t>
            </a:r>
          </a:p>
          <a:p>
            <a:pPr lvl="1"/>
            <a:r>
              <a:rPr lang="en-CA" dirty="0" smtClean="0"/>
              <a:t>Integration </a:t>
            </a:r>
            <a:r>
              <a:rPr lang="en-CA" dirty="0" smtClean="0"/>
              <a:t>Measures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D766-CE01-4766-B8AD-4F34717CC9C5}" type="slidenum">
              <a:rPr lang="en-CA" smtClean="0"/>
              <a:pPr/>
              <a:t>19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1143000"/>
          </a:xfrm>
        </p:spPr>
        <p:txBody>
          <a:bodyPr/>
          <a:lstStyle/>
          <a:p>
            <a:r>
              <a:rPr lang="en-US" dirty="0" smtClean="0"/>
              <a:t>Index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981200"/>
            <a:ext cx="7772400" cy="3200400"/>
          </a:xfrm>
        </p:spPr>
        <p:txBody>
          <a:bodyPr>
            <a:normAutofit/>
          </a:bodyPr>
          <a:lstStyle/>
          <a:p>
            <a:r>
              <a:rPr lang="en-CA" sz="3200" dirty="0" smtClean="0">
                <a:latin typeface="Calibri"/>
                <a:ea typeface="Calibri"/>
                <a:cs typeface="Times New Roman"/>
              </a:rPr>
              <a:t>Canadian Index of Well-being: How are Canadians Really Doing </a:t>
            </a:r>
          </a:p>
          <a:p>
            <a:r>
              <a:rPr lang="en-CA" sz="3200" dirty="0" smtClean="0">
                <a:latin typeface="Calibri"/>
                <a:ea typeface="Calibri"/>
                <a:cs typeface="Times New Roman"/>
              </a:rPr>
              <a:t>Conference Board of Canada: Benchmarking the Attractiveness of Canadian Cities</a:t>
            </a:r>
          </a:p>
          <a:p>
            <a:r>
              <a:rPr lang="en-CA" sz="3200" dirty="0" smtClean="0">
                <a:latin typeface="Calibri"/>
                <a:ea typeface="Calibri"/>
                <a:cs typeface="Times New Roman"/>
              </a:rPr>
              <a:t>Canadian Council on Learning:  Composite Learning Index </a:t>
            </a:r>
            <a:endParaRPr lang="en-CA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D766-CE01-4766-B8AD-4F34717CC9C5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Dimensions of Social Cohesion</a:t>
            </a:r>
            <a:endParaRPr lang="en-C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295400"/>
            <a:ext cx="4141718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1143000" y="5943600"/>
            <a:ext cx="2895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prstClr val="black"/>
                </a:solidFill>
              </a:rPr>
              <a:t>Dialectic of Democracy</a:t>
            </a:r>
            <a:endParaRPr lang="en-CA" sz="1400" dirty="0">
              <a:solidFill>
                <a:prstClr val="black"/>
              </a:solidFill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4267200" y="2819400"/>
          <a:ext cx="47244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800"/>
                <a:gridCol w="1574800"/>
                <a:gridCol w="1574800"/>
              </a:tblGrid>
              <a:tr h="59055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Character of the relation/ Spheres of Activity</a:t>
                      </a:r>
                      <a:endParaRPr lang="en-CA" sz="1200" b="1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b="1" dirty="0" smtClean="0"/>
                    </a:p>
                    <a:p>
                      <a:pPr algn="l"/>
                      <a:r>
                        <a:rPr lang="en-US" b="1" dirty="0" smtClean="0"/>
                        <a:t>Formal </a:t>
                      </a:r>
                      <a:endParaRPr lang="en-CA" b="1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b="1" dirty="0" smtClean="0"/>
                    </a:p>
                    <a:p>
                      <a:pPr algn="l"/>
                      <a:r>
                        <a:rPr lang="en-US" b="1" dirty="0" smtClean="0"/>
                        <a:t>Substantial</a:t>
                      </a:r>
                      <a:endParaRPr lang="en-CA" b="1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59055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Economic</a:t>
                      </a:r>
                      <a:endParaRPr lang="en-C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3"/>
                          </a:solidFill>
                        </a:rPr>
                        <a:t>Inclusion/</a:t>
                      </a:r>
                    </a:p>
                    <a:p>
                      <a:r>
                        <a:rPr lang="en-US" b="1" dirty="0" smtClean="0">
                          <a:solidFill>
                            <a:schemeClr val="accent3"/>
                          </a:solidFill>
                        </a:rPr>
                        <a:t>Exclusion</a:t>
                      </a:r>
                      <a:endParaRPr lang="en-CA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3"/>
                          </a:solidFill>
                        </a:rPr>
                        <a:t>Equality/</a:t>
                      </a:r>
                    </a:p>
                    <a:p>
                      <a:r>
                        <a:rPr lang="en-US" b="1" dirty="0" smtClean="0">
                          <a:solidFill>
                            <a:schemeClr val="accent3"/>
                          </a:solidFill>
                        </a:rPr>
                        <a:t>Inequality</a:t>
                      </a:r>
                      <a:endParaRPr lang="en-CA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</a:tr>
              <a:tr h="59055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Political</a:t>
                      </a:r>
                      <a:endParaRPr lang="en-C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3"/>
                          </a:solidFill>
                        </a:rPr>
                        <a:t>Legitimacy/</a:t>
                      </a:r>
                    </a:p>
                    <a:p>
                      <a:r>
                        <a:rPr lang="en-US" b="1" dirty="0" smtClean="0">
                          <a:solidFill>
                            <a:schemeClr val="accent3"/>
                          </a:solidFill>
                        </a:rPr>
                        <a:t>Illegitimacy</a:t>
                      </a:r>
                      <a:endParaRPr lang="en-CA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3"/>
                          </a:solidFill>
                        </a:rPr>
                        <a:t>Participation/ Passivity</a:t>
                      </a:r>
                      <a:endParaRPr lang="en-CA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</a:tr>
              <a:tr h="59055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Socio-Cultural </a:t>
                      </a:r>
                      <a:endParaRPr lang="en-C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3"/>
                          </a:solidFill>
                        </a:rPr>
                        <a:t>Recognition/Rejection</a:t>
                      </a:r>
                      <a:endParaRPr lang="en-CA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3"/>
                          </a:solidFill>
                        </a:rPr>
                        <a:t>Belonging/ Isolation</a:t>
                      </a:r>
                      <a:endParaRPr lang="en-CA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800600" y="1600200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prstClr val="black"/>
                </a:solidFill>
              </a:rPr>
              <a:t>Bernard, Paul. 1999. Social Cohesion: A Critique, CPRN Discussion Paper No. F09.  </a:t>
            </a:r>
            <a:r>
              <a:rPr lang="en-US" sz="1200" b="1" i="1" dirty="0">
                <a:solidFill>
                  <a:prstClr val="black"/>
                </a:solidFill>
              </a:rPr>
              <a:t>Lien social et </a:t>
            </a:r>
            <a:r>
              <a:rPr lang="en-US" sz="1200" b="1" i="1" dirty="0" err="1">
                <a:solidFill>
                  <a:prstClr val="black"/>
                </a:solidFill>
              </a:rPr>
              <a:t>politiques</a:t>
            </a:r>
            <a:r>
              <a:rPr lang="en-US" sz="1200" b="1" dirty="0">
                <a:solidFill>
                  <a:prstClr val="black"/>
                </a:solidFill>
              </a:rPr>
              <a:t> – RIAC #41.  </a:t>
            </a:r>
            <a:endParaRPr lang="en-CA" sz="1200" b="1" dirty="0">
              <a:solidFill>
                <a:prstClr val="black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14800" y="601980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Group level:</a:t>
            </a:r>
          </a:p>
          <a:p>
            <a:r>
              <a:rPr lang="en-US" b="1" dirty="0">
                <a:solidFill>
                  <a:prstClr val="black"/>
                </a:solidFill>
              </a:rPr>
              <a:t>Social Cohesion</a:t>
            </a:r>
            <a:endParaRPr lang="en-CA" b="1" dirty="0">
              <a:solidFill>
                <a:prstClr val="black"/>
              </a:solidFill>
            </a:endParaRPr>
          </a:p>
        </p:txBody>
      </p:sp>
      <p:sp>
        <p:nvSpPr>
          <p:cNvPr id="19" name="Right Arrow 18"/>
          <p:cNvSpPr/>
          <p:nvPr/>
        </p:nvSpPr>
        <p:spPr>
          <a:xfrm>
            <a:off x="6248400" y="6248400"/>
            <a:ext cx="685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prstClr val="white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086600" y="601980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Individual level: </a:t>
            </a:r>
            <a:r>
              <a:rPr lang="en-US" b="1" dirty="0">
                <a:solidFill>
                  <a:prstClr val="black"/>
                </a:solidFill>
              </a:rPr>
              <a:t>Integration</a:t>
            </a:r>
            <a:endParaRPr lang="en-CA" b="1" dirty="0">
              <a:solidFill>
                <a:prstClr val="black"/>
              </a:solidFill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894A-71C3-466A-B3B9-0240FA68717D}" type="slidenum">
              <a:rPr lang="en-CA" smtClean="0">
                <a:solidFill>
                  <a:prstClr val="black"/>
                </a:solidFill>
              </a:rPr>
              <a:pPr/>
              <a:t>20</a:t>
            </a:fld>
            <a:endParaRPr lang="en-CA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81000" y="1676400"/>
          <a:ext cx="8458200" cy="409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537"/>
                <a:gridCol w="2352437"/>
                <a:gridCol w="2339221"/>
                <a:gridCol w="232600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Domains/ Types of Dimensions</a:t>
                      </a:r>
                      <a:endParaRPr lang="en-CA" sz="1600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dirty="0" smtClean="0"/>
                        <a:t>Economic</a:t>
                      </a:r>
                      <a:r>
                        <a:rPr lang="en-US" sz="1600" baseline="0" dirty="0" smtClean="0"/>
                        <a:t> </a:t>
                      </a:r>
                      <a:endParaRPr lang="en-CA" sz="1600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dirty="0" smtClean="0"/>
                        <a:t>Socio-Cultural</a:t>
                      </a:r>
                      <a:endParaRPr lang="en-CA" sz="1600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 </a:t>
                      </a:r>
                    </a:p>
                    <a:p>
                      <a:pPr algn="ctr"/>
                      <a:r>
                        <a:rPr lang="en-US" sz="1600" dirty="0" smtClean="0"/>
                        <a:t>Political</a:t>
                      </a:r>
                      <a:r>
                        <a:rPr lang="en-US" sz="1600" baseline="0" dirty="0" smtClean="0"/>
                        <a:t> </a:t>
                      </a:r>
                      <a:endParaRPr lang="en-CA" sz="1600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Formal</a:t>
                      </a:r>
                      <a:endParaRPr lang="en-CA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accent3"/>
                          </a:solidFill>
                        </a:rPr>
                        <a:t>Inclusion </a:t>
                      </a:r>
                    </a:p>
                    <a:p>
                      <a:pPr lvl="1"/>
                      <a:r>
                        <a:rPr lang="en-US" sz="1600" dirty="0" smtClean="0"/>
                        <a:t>Paid Work</a:t>
                      </a:r>
                    </a:p>
                    <a:p>
                      <a:endParaRPr lang="en-C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accent3"/>
                          </a:solidFill>
                        </a:rPr>
                        <a:t>Recognition</a:t>
                      </a:r>
                    </a:p>
                    <a:p>
                      <a:pPr lvl="1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Trust in people</a:t>
                      </a:r>
                    </a:p>
                    <a:p>
                      <a:pPr lvl="0"/>
                      <a:endParaRPr lang="en-C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accent3"/>
                          </a:solidFill>
                        </a:rPr>
                        <a:t>Legitimacy</a:t>
                      </a:r>
                    </a:p>
                    <a:p>
                      <a:pPr lvl="1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Voted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in last election</a:t>
                      </a:r>
                      <a:endParaRPr lang="en-C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CA" sz="1600" dirty="0"/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C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endParaRPr lang="en-C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Substantial</a:t>
                      </a:r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en-CA" sz="1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accent3"/>
                          </a:solidFill>
                        </a:rPr>
                        <a:t>Equality</a:t>
                      </a:r>
                    </a:p>
                    <a:p>
                      <a:pPr lvl="1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Personal       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accent3"/>
                          </a:solidFill>
                        </a:rPr>
                        <a:t>Belonging</a:t>
                      </a:r>
                    </a:p>
                    <a:p>
                      <a:pPr lvl="1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Sense of belonging</a:t>
                      </a:r>
                      <a:endParaRPr lang="en-C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accent3"/>
                          </a:solidFill>
                        </a:rPr>
                        <a:t>Participation</a:t>
                      </a:r>
                    </a:p>
                    <a:p>
                      <a:pPr lvl="1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Member or participant in organization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CA" sz="1200" dirty="0"/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C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Total Weight</a:t>
                      </a:r>
                      <a:endParaRPr lang="en-CA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/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894A-71C3-466A-B3B9-0240FA68717D}" type="slidenum">
              <a:rPr lang="en-CA" smtClean="0">
                <a:solidFill>
                  <a:prstClr val="black"/>
                </a:solidFill>
              </a:rPr>
              <a:pPr/>
              <a:t>21</a:t>
            </a:fld>
            <a:endParaRPr lang="en-CA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Deriving Integration Scores</a:t>
            </a:r>
            <a:endParaRPr lang="en-CA" dirty="0"/>
          </a:p>
        </p:txBody>
      </p:sp>
      <p:sp>
        <p:nvSpPr>
          <p:cNvPr id="15" name="TextBox 14"/>
          <p:cNvSpPr txBox="1"/>
          <p:nvPr/>
        </p:nvSpPr>
        <p:spPr>
          <a:xfrm>
            <a:off x="2590800" y="3352800"/>
            <a:ext cx="7777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2DA2BF">
                    <a:lumMod val="50000"/>
                  </a:srgbClr>
                </a:solidFill>
              </a:rPr>
              <a:t>13.3%</a:t>
            </a:r>
            <a:endParaRPr lang="en-CA" sz="1600" b="1" dirty="0">
              <a:solidFill>
                <a:srgbClr val="2DA2BF">
                  <a:lumMod val="50000"/>
                </a:srgb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29000" y="3352800"/>
            <a:ext cx="7777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DA1F28"/>
                </a:solidFill>
              </a:rPr>
              <a:t>23.3%</a:t>
            </a:r>
            <a:endParaRPr lang="en-CA" sz="1600" b="1" dirty="0">
              <a:solidFill>
                <a:srgbClr val="DA1F28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29200" y="3352800"/>
            <a:ext cx="7777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2DA2BF">
                    <a:lumMod val="50000"/>
                  </a:srgbClr>
                </a:solidFill>
              </a:rPr>
              <a:t>10.0%</a:t>
            </a:r>
            <a:endParaRPr lang="en-CA" sz="1600" b="1" dirty="0">
              <a:solidFill>
                <a:srgbClr val="2DA2BF">
                  <a:lumMod val="50000"/>
                </a:srgb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867400" y="3352800"/>
            <a:ext cx="6479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DA1F28"/>
                </a:solidFill>
              </a:rPr>
              <a:t>5.0%</a:t>
            </a:r>
            <a:endParaRPr lang="en-CA" sz="1600" b="1" dirty="0">
              <a:solidFill>
                <a:srgbClr val="DA1F28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239000" y="33528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2DA2BF">
                    <a:lumMod val="50000"/>
                  </a:srgbClr>
                </a:solidFill>
              </a:rPr>
              <a:t>10.0%</a:t>
            </a:r>
            <a:endParaRPr lang="en-CA" sz="1600" b="1" dirty="0">
              <a:solidFill>
                <a:srgbClr val="2DA2BF">
                  <a:lumMod val="50000"/>
                </a:srgb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153400" y="33528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DA1F28"/>
                </a:solidFill>
              </a:rPr>
              <a:t>5.0%</a:t>
            </a:r>
            <a:endParaRPr lang="en-CA" sz="1600" b="1" dirty="0">
              <a:solidFill>
                <a:srgbClr val="DA1F28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90800" y="48006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2DA2BF">
                    <a:lumMod val="50000"/>
                  </a:srgbClr>
                </a:solidFill>
              </a:rPr>
              <a:t>26.7%</a:t>
            </a:r>
            <a:endParaRPr lang="en-CA" sz="1600" b="1" dirty="0">
              <a:solidFill>
                <a:srgbClr val="2DA2BF">
                  <a:lumMod val="50000"/>
                </a:srgb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429000" y="4800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DA1F28"/>
                </a:solidFill>
              </a:rPr>
              <a:t>46.7%</a:t>
            </a:r>
            <a:endParaRPr lang="en-CA" sz="1600" b="1" dirty="0">
              <a:solidFill>
                <a:srgbClr val="DA1F28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029200" y="4800600"/>
            <a:ext cx="7777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2DA2BF">
                    <a:lumMod val="50000"/>
                  </a:srgbClr>
                </a:solidFill>
              </a:rPr>
              <a:t>20.0%</a:t>
            </a:r>
            <a:endParaRPr lang="en-CA" sz="1600" b="1" dirty="0">
              <a:solidFill>
                <a:srgbClr val="2DA2BF">
                  <a:lumMod val="50000"/>
                </a:srgb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91200" y="4800600"/>
            <a:ext cx="7777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DA1F28"/>
                </a:solidFill>
              </a:rPr>
              <a:t>10.0%</a:t>
            </a:r>
            <a:endParaRPr lang="en-CA" sz="1600" b="1" dirty="0">
              <a:solidFill>
                <a:srgbClr val="DA1F28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590800" y="52578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2DA2BF">
                    <a:lumMod val="50000"/>
                  </a:srgbClr>
                </a:solidFill>
              </a:rPr>
              <a:t>40.0%</a:t>
            </a:r>
            <a:endParaRPr lang="en-CA" sz="1600" b="1" dirty="0">
              <a:solidFill>
                <a:srgbClr val="2DA2BF">
                  <a:lumMod val="50000"/>
                </a:srgb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429000" y="52578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DA1F28"/>
                </a:solidFill>
              </a:rPr>
              <a:t>70.0%</a:t>
            </a:r>
            <a:endParaRPr lang="en-CA" sz="1600" b="1" dirty="0">
              <a:solidFill>
                <a:srgbClr val="DA1F28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029200" y="52578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2DA2BF">
                    <a:lumMod val="50000"/>
                  </a:srgbClr>
                </a:solidFill>
              </a:rPr>
              <a:t>30.0%</a:t>
            </a:r>
            <a:endParaRPr lang="en-CA" sz="1600" b="1" dirty="0">
              <a:solidFill>
                <a:srgbClr val="2DA2BF">
                  <a:lumMod val="50000"/>
                </a:srgb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791200" y="52578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DA1F28"/>
                </a:solidFill>
              </a:rPr>
              <a:t>15.0%</a:t>
            </a:r>
            <a:endParaRPr lang="en-CA" sz="1600" b="1" dirty="0">
              <a:solidFill>
                <a:srgbClr val="DA1F28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315200" y="4800600"/>
            <a:ext cx="7777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2DA2BF">
                    <a:lumMod val="50000"/>
                  </a:srgbClr>
                </a:solidFill>
              </a:rPr>
              <a:t>20.0%</a:t>
            </a:r>
            <a:endParaRPr lang="en-CA" sz="1600" b="1" dirty="0">
              <a:solidFill>
                <a:srgbClr val="2DA2BF">
                  <a:lumMod val="50000"/>
                </a:srgb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077200" y="4800600"/>
            <a:ext cx="7777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DA1F28"/>
                </a:solidFill>
              </a:rPr>
              <a:t>10.0%</a:t>
            </a:r>
            <a:endParaRPr lang="en-CA" sz="1600" b="1" dirty="0">
              <a:solidFill>
                <a:srgbClr val="DA1F28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077200" y="52578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DA1F28"/>
                </a:solidFill>
              </a:rPr>
              <a:t>15.0%</a:t>
            </a:r>
            <a:endParaRPr lang="en-CA" sz="1600" b="1" dirty="0">
              <a:solidFill>
                <a:srgbClr val="DA1F28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315200" y="52578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2DA2BF">
                    <a:lumMod val="50000"/>
                  </a:srgbClr>
                </a:solidFill>
              </a:rPr>
              <a:t>30.0%</a:t>
            </a:r>
            <a:endParaRPr lang="en-CA" sz="1600" b="1" dirty="0">
              <a:solidFill>
                <a:srgbClr val="2DA2BF">
                  <a:lumMod val="50000"/>
                </a:srgb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038600" y="6096000"/>
            <a:ext cx="1905000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DEF5FA">
                    <a:lumMod val="10000"/>
                  </a:srgbClr>
                </a:solidFill>
              </a:rPr>
              <a:t>Integration Score 3 40-30-30</a:t>
            </a:r>
            <a:endParaRPr lang="en-CA" sz="1400" b="1" dirty="0">
              <a:solidFill>
                <a:srgbClr val="DEF5FA">
                  <a:lumMod val="10000"/>
                </a:srgb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477000" y="6096000"/>
            <a:ext cx="182880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DA1F28"/>
                </a:solidFill>
              </a:rPr>
              <a:t>Integration Score 4</a:t>
            </a:r>
          </a:p>
          <a:p>
            <a:pPr algn="ctr"/>
            <a:r>
              <a:rPr lang="en-US" sz="1400" b="1" dirty="0">
                <a:solidFill>
                  <a:srgbClr val="DA1F28"/>
                </a:solidFill>
              </a:rPr>
              <a:t>70-15-15</a:t>
            </a:r>
            <a:endParaRPr lang="en-CA" sz="1400" b="1" dirty="0">
              <a:solidFill>
                <a:srgbClr val="DA1F2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81000" y="2057400"/>
          <a:ext cx="8153404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1092"/>
                <a:gridCol w="789039"/>
                <a:gridCol w="789039"/>
                <a:gridCol w="789039"/>
                <a:gridCol w="789039"/>
                <a:gridCol w="789039"/>
                <a:gridCol w="789039"/>
                <a:gridCol w="789039"/>
                <a:gridCol w="78903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Immigration Status</a:t>
                      </a:r>
                      <a:endParaRPr lang="en-CA" dirty="0"/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Work</a:t>
                      </a:r>
                      <a:endParaRPr lang="en-CA" sz="1200" dirty="0"/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Income</a:t>
                      </a:r>
                      <a:endParaRPr lang="en-CA" sz="1200" dirty="0"/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Trust</a:t>
                      </a:r>
                      <a:endParaRPr lang="en-CA" sz="1200" dirty="0"/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Belong</a:t>
                      </a:r>
                      <a:endParaRPr lang="en-CA" sz="1200" dirty="0"/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Voted</a:t>
                      </a:r>
                      <a:endParaRPr lang="en-CA" sz="1200" dirty="0"/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Partici-</a:t>
                      </a:r>
                      <a:r>
                        <a:rPr lang="en-US" sz="1200" dirty="0" err="1" smtClean="0"/>
                        <a:t>pation</a:t>
                      </a:r>
                      <a:endParaRPr lang="en-CA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Integ</a:t>
                      </a:r>
                      <a:r>
                        <a:rPr lang="en-US" sz="1200" dirty="0" smtClean="0"/>
                        <a:t>. </a:t>
                      </a:r>
                    </a:p>
                    <a:p>
                      <a:pPr algn="ctr"/>
                      <a:r>
                        <a:rPr lang="en-US" sz="1200" dirty="0" smtClean="0"/>
                        <a:t>Score 3</a:t>
                      </a:r>
                      <a:endParaRPr lang="en-CA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Integ</a:t>
                      </a:r>
                      <a:r>
                        <a:rPr lang="en-US" sz="1200" dirty="0" smtClean="0"/>
                        <a:t>. Score 4</a:t>
                      </a:r>
                      <a:endParaRPr lang="en-CA" sz="1200" dirty="0"/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Born in Canada</a:t>
                      </a:r>
                      <a:endParaRPr lang="en-C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0.70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0.69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0.77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Immigrated before 1985</a:t>
                      </a:r>
                      <a:endParaRPr lang="en-C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0.81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0.68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0.73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0.76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Immigrated 1985-2008</a:t>
                      </a:r>
                      <a:endParaRPr lang="en-C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chemeClr val="accent3"/>
                          </a:solidFill>
                          <a:latin typeface="+mn-lt"/>
                        </a:rPr>
                        <a:t>0.72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chemeClr val="accent3"/>
                          </a:solidFill>
                          <a:latin typeface="+mn-lt"/>
                        </a:rPr>
                        <a:t>0.75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chemeClr val="accent3"/>
                          </a:solidFill>
                          <a:latin typeface="+mn-lt"/>
                        </a:rPr>
                        <a:t>0.46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chemeClr val="accent3"/>
                          </a:solidFill>
                          <a:latin typeface="+mn-lt"/>
                        </a:rPr>
                        <a:t>0.58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chemeClr val="accent3"/>
                          </a:solidFill>
                          <a:latin typeface="+mn-lt"/>
                        </a:rPr>
                        <a:t>0.52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chemeClr val="accent3"/>
                          </a:solidFill>
                          <a:latin typeface="+mn-lt"/>
                        </a:rPr>
                        <a:t>0.50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chemeClr val="accent3"/>
                          </a:solidFill>
                          <a:latin typeface="+mn-lt"/>
                        </a:rPr>
                        <a:t>0.61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chemeClr val="accent3"/>
                          </a:solidFill>
                          <a:latin typeface="+mn-lt"/>
                        </a:rPr>
                        <a:t>0.67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894A-71C3-466A-B3B9-0240FA68717D}" type="slidenum">
              <a:rPr lang="en-CA" smtClean="0">
                <a:solidFill>
                  <a:prstClr val="black"/>
                </a:solidFill>
              </a:rPr>
              <a:pPr/>
              <a:t>22</a:t>
            </a:fld>
            <a:endParaRPr lang="en-CA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Recent Immigrants and Visible Minority </a:t>
            </a:r>
            <a:br>
              <a:rPr lang="en-US" sz="2800" dirty="0" smtClean="0"/>
            </a:br>
            <a:r>
              <a:rPr lang="en-US" sz="2800" dirty="0" smtClean="0">
                <a:solidFill>
                  <a:schemeClr val="accent2"/>
                </a:solidFill>
              </a:rPr>
              <a:t>not</a:t>
            </a:r>
            <a:r>
              <a:rPr lang="en-US" sz="2800" dirty="0" smtClean="0"/>
              <a:t> well integrated</a:t>
            </a:r>
            <a:endParaRPr lang="en-CA" sz="28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81000" y="4648200"/>
          <a:ext cx="8153400" cy="132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790575"/>
                <a:gridCol w="790575"/>
                <a:gridCol w="790575"/>
                <a:gridCol w="790575"/>
                <a:gridCol w="790575"/>
                <a:gridCol w="790575"/>
                <a:gridCol w="790575"/>
                <a:gridCol w="790575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bg1"/>
                          </a:solidFill>
                        </a:rPr>
                        <a:t>Ethnicity</a:t>
                      </a:r>
                      <a:endParaRPr lang="en-CA" sz="18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200" dirty="0"/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200" dirty="0"/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200" dirty="0"/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200" dirty="0"/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200" dirty="0"/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200" dirty="0"/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200" dirty="0"/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200" dirty="0"/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Visible Minority</a:t>
                      </a:r>
                      <a:endParaRPr lang="en-C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0.73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chemeClr val="accent3"/>
                          </a:solidFill>
                          <a:latin typeface="+mn-lt"/>
                        </a:rPr>
                        <a:t>0.76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chemeClr val="accent3"/>
                          </a:solidFill>
                          <a:latin typeface="+mn-lt"/>
                        </a:rPr>
                        <a:t>0.46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chemeClr val="accent3"/>
                          </a:solidFill>
                          <a:latin typeface="+mn-lt"/>
                        </a:rPr>
                        <a:t>0.65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chemeClr val="accent3"/>
                          </a:solidFill>
                          <a:latin typeface="+mn-lt"/>
                        </a:rPr>
                        <a:t>0.63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chemeClr val="accent3"/>
                          </a:solidFill>
                          <a:latin typeface="+mn-lt"/>
                        </a:rPr>
                        <a:t>0.53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chemeClr val="accent3"/>
                          </a:solidFill>
                          <a:latin typeface="+mn-lt"/>
                        </a:rPr>
                        <a:t>0.65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chemeClr val="accent3"/>
                          </a:solidFill>
                          <a:latin typeface="+mn-lt"/>
                        </a:rPr>
                        <a:t>0.70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Non-Visible Minority</a:t>
                      </a:r>
                      <a:endParaRPr lang="en-C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0.74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0.76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81000" y="1676400"/>
          <a:ext cx="81534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581150"/>
                <a:gridCol w="1581150"/>
                <a:gridCol w="1581150"/>
                <a:gridCol w="1581150"/>
              </a:tblGrid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Economic</a:t>
                      </a:r>
                      <a:endParaRPr lang="en-CA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Socio-Cultural</a:t>
                      </a:r>
                      <a:endParaRPr lang="en-CA" sz="1400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Political </a:t>
                      </a:r>
                      <a:endParaRPr lang="en-CA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Integration</a:t>
                      </a:r>
                      <a:endParaRPr lang="en-CA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Aim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2057400"/>
            <a:ext cx="7467600" cy="3352800"/>
          </a:xfrm>
        </p:spPr>
        <p:txBody>
          <a:bodyPr>
            <a:normAutofit/>
          </a:bodyPr>
          <a:lstStyle/>
          <a:p>
            <a:pPr lvl="0"/>
            <a:r>
              <a:rPr lang="en-CA" sz="2800" b="1" dirty="0" smtClean="0"/>
              <a:t>Objective </a:t>
            </a:r>
            <a:r>
              <a:rPr lang="en-CA" sz="2800" dirty="0" smtClean="0"/>
              <a:t>indicators of </a:t>
            </a:r>
            <a:r>
              <a:rPr lang="en-CA" sz="2800" b="1" dirty="0" smtClean="0"/>
              <a:t>welcoming community</a:t>
            </a:r>
            <a:endParaRPr lang="en-CA" sz="2800" dirty="0" smtClean="0"/>
          </a:p>
          <a:p>
            <a:pPr lvl="1"/>
            <a:r>
              <a:rPr lang="en-CA" dirty="0" smtClean="0"/>
              <a:t>quality of welcome</a:t>
            </a:r>
          </a:p>
          <a:p>
            <a:pPr lvl="1"/>
            <a:r>
              <a:rPr lang="en-CA" dirty="0" smtClean="0"/>
              <a:t>areas in need of attention</a:t>
            </a:r>
          </a:p>
          <a:p>
            <a:r>
              <a:rPr lang="en-US" dirty="0" smtClean="0"/>
              <a:t>Specific purposes of baseline data</a:t>
            </a:r>
          </a:p>
          <a:p>
            <a:pPr lvl="1"/>
            <a:r>
              <a:rPr lang="en-US" dirty="0" smtClean="0"/>
              <a:t>Comparison over time</a:t>
            </a:r>
          </a:p>
          <a:p>
            <a:pPr lvl="1"/>
            <a:r>
              <a:rPr lang="en-US" dirty="0" smtClean="0"/>
              <a:t>Comparison across LIPs </a:t>
            </a:r>
          </a:p>
          <a:p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D766-CE01-4766-B8AD-4F34717CC9C5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Team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133600"/>
            <a:ext cx="7772400" cy="27432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Faculty and Ph.D. Students</a:t>
            </a:r>
          </a:p>
          <a:p>
            <a:pPr lvl="1"/>
            <a:r>
              <a:rPr lang="en-US" b="1" dirty="0" smtClean="0"/>
              <a:t>Psychology</a:t>
            </a:r>
            <a:r>
              <a:rPr lang="en-US" dirty="0" smtClean="0"/>
              <a:t> – Vicki Esses and Natalia Lapshina</a:t>
            </a:r>
          </a:p>
          <a:p>
            <a:pPr lvl="1"/>
            <a:r>
              <a:rPr lang="en-US" b="1" dirty="0" smtClean="0"/>
              <a:t>Geography</a:t>
            </a:r>
            <a:r>
              <a:rPr lang="en-US" dirty="0" smtClean="0"/>
              <a:t> – Jason Gilliland and Claudia Rangel</a:t>
            </a:r>
          </a:p>
          <a:p>
            <a:pPr lvl="1"/>
            <a:r>
              <a:rPr lang="en-US" b="1" dirty="0" smtClean="0"/>
              <a:t>Sociology/Demography</a:t>
            </a:r>
            <a:r>
              <a:rPr lang="en-US" dirty="0" smtClean="0"/>
              <a:t> – Rod Beaujot, Alexandra Bozheva, and Zenaida Ravanera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D766-CE01-4766-B8AD-4F34717CC9C5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17 Characteristics of Welcoming Communities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6019800"/>
            <a:ext cx="8458200" cy="685800"/>
          </a:xfrm>
        </p:spPr>
        <p:txBody>
          <a:bodyPr>
            <a:normAutofit/>
          </a:bodyPr>
          <a:lstStyle/>
          <a:p>
            <a:r>
              <a:rPr lang="en-US" sz="1600" b="1" dirty="0" smtClean="0"/>
              <a:t>Characteristics of a Welcoming Community </a:t>
            </a:r>
            <a:r>
              <a:rPr lang="en-US" sz="1400" b="1" dirty="0" smtClean="0"/>
              <a:t/>
            </a:r>
            <a:br>
              <a:rPr lang="en-US" sz="1400" b="1" dirty="0" smtClean="0"/>
            </a:br>
            <a:r>
              <a:rPr lang="en-CA" sz="1400" dirty="0" smtClean="0"/>
              <a:t>Victoria M. Esses, Leah K. Hamilton, Caroline Bennett-</a:t>
            </a:r>
            <a:r>
              <a:rPr lang="en-CA" sz="1400" dirty="0" err="1" smtClean="0"/>
              <a:t>AbuAyyash</a:t>
            </a:r>
            <a:r>
              <a:rPr lang="en-CA" sz="1400" dirty="0" smtClean="0"/>
              <a:t>, and Meyer Burstein, March 2010 </a:t>
            </a:r>
            <a:endParaRPr lang="en-CA" sz="1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48200" y="1371600"/>
          <a:ext cx="4343400" cy="4329578"/>
        </p:xfrm>
        <a:graphic>
          <a:graphicData uri="http://schemas.openxmlformats.org/drawingml/2006/table">
            <a:tbl>
              <a:tblPr/>
              <a:tblGrid>
                <a:gridCol w="533400"/>
                <a:gridCol w="2895600"/>
                <a:gridCol w="914400"/>
              </a:tblGrid>
              <a:tr h="36434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accent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Rank</a:t>
                      </a:r>
                      <a:endParaRPr lang="en-CA" sz="1400" b="1" dirty="0">
                        <a:solidFill>
                          <a:schemeClr val="accent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824" marR="4482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1" dirty="0" smtClean="0">
                          <a:solidFill>
                            <a:schemeClr val="accent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Community Characteristics</a:t>
                      </a:r>
                      <a:endParaRPr lang="en-CA" sz="1400" b="1" dirty="0">
                        <a:solidFill>
                          <a:schemeClr val="accent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1" dirty="0" smtClean="0">
                          <a:solidFill>
                            <a:schemeClr val="accent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Average*</a:t>
                      </a:r>
                      <a:endParaRPr lang="en-CA" sz="1400" b="1" dirty="0" smtClean="0">
                        <a:solidFill>
                          <a:schemeClr val="accent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6247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10.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Use of Public Space and Recreation Facilities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5.68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47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11.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Media Coverage and Representation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5.32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3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12.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Public Transit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5.29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7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13.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Links between Main Actors Working toward Welcoming Communities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5.27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47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14.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Relationship with the Police and the Justice System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5.18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3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15.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Political Participation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5.00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3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16.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Safety 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4.95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3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17.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Diversity of Religious Organizations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4.79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345"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>
                          <a:latin typeface="Arial"/>
                          <a:ea typeface="Times New Roman"/>
                          <a:cs typeface="Times New Roman"/>
                        </a:rPr>
                        <a:t>*Rating scale: 1 (</a:t>
                      </a:r>
                      <a:r>
                        <a:rPr lang="en-CA" sz="1200" b="1" i="1" dirty="0">
                          <a:latin typeface="Arial"/>
                          <a:ea typeface="Times New Roman"/>
                          <a:cs typeface="Times New Roman"/>
                        </a:rPr>
                        <a:t>not at all useful</a:t>
                      </a:r>
                      <a:r>
                        <a:rPr lang="en-CA" sz="1200" b="1" dirty="0">
                          <a:latin typeface="Arial"/>
                          <a:ea typeface="Times New Roman"/>
                          <a:cs typeface="Times New Roman"/>
                        </a:rPr>
                        <a:t>) to 7 (</a:t>
                      </a:r>
                      <a:r>
                        <a:rPr lang="en-CA" sz="1200" b="1" i="1" dirty="0">
                          <a:latin typeface="Arial"/>
                          <a:ea typeface="Times New Roman"/>
                          <a:cs typeface="Times New Roman"/>
                        </a:rPr>
                        <a:t>extremely useful</a:t>
                      </a:r>
                      <a:r>
                        <a:rPr lang="en-CA" sz="1200" b="1" dirty="0"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en-CA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4800" y="1371600"/>
          <a:ext cx="4267200" cy="4523132"/>
        </p:xfrm>
        <a:graphic>
          <a:graphicData uri="http://schemas.openxmlformats.org/drawingml/2006/table">
            <a:tbl>
              <a:tblPr/>
              <a:tblGrid>
                <a:gridCol w="533400"/>
                <a:gridCol w="2819400"/>
                <a:gridCol w="914400"/>
              </a:tblGrid>
              <a:tr h="38254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accent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Rank</a:t>
                      </a:r>
                      <a:endParaRPr lang="en-CA" sz="1400" b="1" dirty="0">
                        <a:solidFill>
                          <a:schemeClr val="accent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chemeClr val="accent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Community Characteristics</a:t>
                      </a:r>
                      <a:endParaRPr lang="en-CA" sz="1400" b="1" dirty="0">
                        <a:solidFill>
                          <a:schemeClr val="accent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1" dirty="0" smtClean="0">
                          <a:solidFill>
                            <a:schemeClr val="accent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Average*</a:t>
                      </a:r>
                      <a:endParaRPr lang="en-CA" sz="1400" b="1" dirty="0" smtClean="0">
                        <a:solidFill>
                          <a:schemeClr val="accent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4279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1.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Employment 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6.85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9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2.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Housing 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6.06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9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3.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Education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6.06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9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4.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Social Capital 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6.05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9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5.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Social Engagement </a:t>
                      </a:r>
                      <a:r>
                        <a:rPr lang="en-CA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Opportunities,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6.05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809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6.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Attitudes toward Immigrants, Cultural Diversity, and the Presence of Newcomers in the Community 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5.90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837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7.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Municipal Features and Services Sensitive to the Presence and Needs of Newcomers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5.84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9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8.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Health and Healthcare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5.74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837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9.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Newcomer-Serving Agencies that Can Meet the Needs of Newcomers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latin typeface="Arial"/>
                          <a:ea typeface="Times New Roman"/>
                          <a:cs typeface="Times New Roman"/>
                        </a:rPr>
                        <a:t>5.71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824" marR="4482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D766-CE01-4766-B8AD-4F34717CC9C5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2514600"/>
            <a:ext cx="3749040" cy="2133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600" dirty="0" smtClean="0"/>
              <a:t>Requirement</a:t>
            </a:r>
          </a:p>
          <a:p>
            <a:r>
              <a:rPr lang="en-US" dirty="0" smtClean="0"/>
              <a:t>Relevance</a:t>
            </a:r>
          </a:p>
          <a:p>
            <a:pPr lvl="1"/>
            <a:r>
              <a:rPr lang="en-US" dirty="0" smtClean="0"/>
              <a:t>Immigrant Status </a:t>
            </a:r>
            <a:endParaRPr lang="en-CA" dirty="0" smtClean="0"/>
          </a:p>
          <a:p>
            <a:r>
              <a:rPr lang="en-US" dirty="0" smtClean="0"/>
              <a:t>LIP geographic areas</a:t>
            </a:r>
          </a:p>
          <a:p>
            <a:r>
              <a:rPr lang="en-US" dirty="0" smtClean="0"/>
              <a:t>Comparability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00" y="762000"/>
            <a:ext cx="4724400" cy="5562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200" dirty="0" smtClean="0"/>
              <a:t>Availability</a:t>
            </a:r>
          </a:p>
          <a:p>
            <a:r>
              <a:rPr lang="en-US" dirty="0" smtClean="0"/>
              <a:t>Census</a:t>
            </a:r>
          </a:p>
          <a:p>
            <a:pPr lvl="1"/>
            <a:r>
              <a:rPr lang="en-US" dirty="0" smtClean="0"/>
              <a:t>2006, </a:t>
            </a:r>
            <a:r>
              <a:rPr lang="en-US" dirty="0" smtClean="0">
                <a:solidFill>
                  <a:srgbClr val="00B050"/>
                </a:solidFill>
              </a:rPr>
              <a:t>2011</a:t>
            </a:r>
          </a:p>
          <a:p>
            <a:r>
              <a:rPr lang="en-US" dirty="0" smtClean="0"/>
              <a:t>Surveys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General Social Surveys</a:t>
            </a:r>
          </a:p>
          <a:p>
            <a:pPr lvl="1"/>
            <a:r>
              <a:rPr lang="en-US" dirty="0" smtClean="0"/>
              <a:t>Canadian Community Health Survey</a:t>
            </a:r>
          </a:p>
          <a:p>
            <a:r>
              <a:rPr lang="en-US" dirty="0" smtClean="0"/>
              <a:t>Administrative &amp; Other Data</a:t>
            </a:r>
          </a:p>
          <a:p>
            <a:pPr lvl="1"/>
            <a:r>
              <a:rPr lang="en-US" dirty="0" smtClean="0"/>
              <a:t>Ontario 211</a:t>
            </a:r>
          </a:p>
          <a:p>
            <a:pPr lvl="1"/>
            <a:r>
              <a:rPr lang="en-US" dirty="0" smtClean="0"/>
              <a:t>EQAO</a:t>
            </a:r>
          </a:p>
          <a:p>
            <a:pPr lvl="1"/>
            <a:r>
              <a:rPr lang="en-US" dirty="0" smtClean="0"/>
              <a:t>Landing Data</a:t>
            </a:r>
          </a:p>
          <a:p>
            <a:pPr lvl="1"/>
            <a:r>
              <a:rPr lang="en-US" dirty="0" smtClean="0"/>
              <a:t>Plans, Policies, etc. (web)</a:t>
            </a:r>
          </a:p>
          <a:p>
            <a:pPr lvl="1"/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D766-CE01-4766-B8AD-4F34717CC9C5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533400" y="152400"/>
          <a:ext cx="4724401" cy="6614160"/>
        </p:xfrm>
        <a:graphic>
          <a:graphicData uri="http://schemas.openxmlformats.org/drawingml/2006/table">
            <a:tbl>
              <a:tblPr/>
              <a:tblGrid>
                <a:gridCol w="1703629"/>
                <a:gridCol w="1006924"/>
                <a:gridCol w="1006924"/>
                <a:gridCol w="1006924"/>
              </a:tblGrid>
              <a:tr h="193086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97480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Table HS1: Self-Perceived Satisfaction with Life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93086"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Local Immigration Partnership</a:t>
                      </a:r>
                      <a:endParaRPr lang="en-CA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650B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Satisfaction with Life in General: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9650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93086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Dissatisfied / Very Dissatisfied*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650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328246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All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9650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Immigrant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9650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Non-immigrant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9650B"/>
                    </a:solidFill>
                  </a:tcPr>
                </a:tc>
              </a:tr>
              <a:tr h="193086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(%)</a:t>
                      </a:r>
                      <a:endParaRPr lang="en-CA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650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(%)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650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(%)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650B"/>
                    </a:solidFill>
                  </a:tcPr>
                </a:tc>
              </a:tr>
              <a:tr h="193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Chatham-Kent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3.4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6.8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193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Durham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6.1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193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Guelph-Wellington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4.1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4.8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193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Hamilton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4.1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5.7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193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Huron County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3.0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2.8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193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Kingston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4.8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193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London - Middlesex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2.8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193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Niagara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4.9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2.6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193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North Bay</a:t>
                      </a:r>
                      <a:r>
                        <a:rPr lang="en-CA" sz="1400" b="1" baseline="3000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3.0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0.9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193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Ottawa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1.8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2.8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193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Peel Region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2.9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193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Peterborough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2.6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193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Sarnia - Lambton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2.4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193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Sault Ste. Marie</a:t>
                      </a:r>
                      <a:r>
                        <a:rPr lang="en-CA" sz="1400" b="1" baseline="3000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2.8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193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Sudbury</a:t>
                      </a:r>
                      <a:r>
                        <a:rPr lang="en-CA" sz="1400" b="1" baseline="3000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193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Thunder Bay</a:t>
                      </a:r>
                      <a:r>
                        <a:rPr lang="en-CA" sz="1400" b="1" baseline="3000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3.6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193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Timmins</a:t>
                      </a:r>
                      <a:r>
                        <a:rPr lang="en-CA" sz="1400" b="1" baseline="3000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2.0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0.0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193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Toronto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3.8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193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Waterloo Region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4.4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2.2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193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Windsor - Essex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193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York Region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1.6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93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Ontario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650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650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650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650B"/>
                    </a:solidFill>
                  </a:tcPr>
                </a:tc>
              </a:tr>
              <a:tr h="193086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Source: Statistics Canada, 2008 Community Health Survey 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638800" y="4191000"/>
          <a:ext cx="3047999" cy="2362200"/>
        </p:xfrm>
        <a:graphic>
          <a:graphicData uri="http://schemas.openxmlformats.org/drawingml/2006/table">
            <a:tbl>
              <a:tblPr/>
              <a:tblGrid>
                <a:gridCol w="1099115"/>
                <a:gridCol w="649628"/>
                <a:gridCol w="649628"/>
                <a:gridCol w="649628"/>
              </a:tblGrid>
              <a:tr h="973958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baseline="30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en-CA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Health Unit boundaries cover larger geographic area than corresponding LIP </a:t>
                      </a:r>
                      <a:r>
                        <a:rPr lang="en-CA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area. 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388242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* </a:t>
                      </a:r>
                      <a:r>
                        <a:rPr lang="en-CA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and 5 in five-point scale: 1 - Very Satisfied, 2 - Satisfied, </a:t>
                      </a:r>
                      <a:endParaRPr lang="en-CA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3 - Neither Satisfied nor Dissatisfied,  4 - Dissatisfied, 5 - Very Dissatisfied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134" marR="441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D766-CE01-4766-B8AD-4F34717CC9C5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09600" y="152400"/>
          <a:ext cx="5410201" cy="6494816"/>
        </p:xfrm>
        <a:graphic>
          <a:graphicData uri="http://schemas.openxmlformats.org/drawingml/2006/table">
            <a:tbl>
              <a:tblPr/>
              <a:tblGrid>
                <a:gridCol w="2020717"/>
                <a:gridCol w="1129828"/>
                <a:gridCol w="1129828"/>
                <a:gridCol w="1129828"/>
              </a:tblGrid>
              <a:tr h="216976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97480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Table HS2: Self-Perceived Sense of Belonging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390556"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Local Immigration Partnership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650B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Sense of Belonging to Local Community: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650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216976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Weak*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650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368858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All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9650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Immigrant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9650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Non-immigrant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9650B"/>
                    </a:solidFill>
                  </a:tcPr>
                </a:tc>
              </a:tr>
              <a:tr h="216976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(%)</a:t>
                      </a:r>
                      <a:endParaRPr lang="en-CA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650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(%)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650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(%)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650B"/>
                    </a:solidFill>
                  </a:tcPr>
                </a:tc>
              </a:tr>
              <a:tr h="2169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Chatham-Kent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27.5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40.0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26.4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2169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Durham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35.4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38.3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34.2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2169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Guelph-Wellington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35.2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42.6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33.9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2169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Hamilton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30.9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30.9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31.3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2169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Huron County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25.1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28.4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25.2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2169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Kingston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30.1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28.1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29.7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2169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London - Middlesex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31.0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35.0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30.0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2169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Niagara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28.1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30.5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27.8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2169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North Bay</a:t>
                      </a:r>
                      <a:r>
                        <a:rPr lang="en-CA" sz="1400" b="1" baseline="3000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27.2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27.9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2169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Ottawa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36.8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39.2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36.3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2169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Peel Region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31.1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28.9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32.9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2169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Peterborough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23.7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28.3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22.8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2169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Sarnia - Lambton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22.4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23.7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22.3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2169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Sault Ste. Marie1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24.5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18.7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25.9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2169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Sudbury</a:t>
                      </a:r>
                      <a:r>
                        <a:rPr lang="en-CA" sz="1400" b="1" baseline="3000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28.0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31.2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28.0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2169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Thunder Bay</a:t>
                      </a:r>
                      <a:r>
                        <a:rPr lang="en-CA" sz="1400" b="1" baseline="3000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25.2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22.4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25.9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2169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Timmins</a:t>
                      </a:r>
                      <a:r>
                        <a:rPr lang="en-CA" sz="1400" b="1" baseline="3000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24.6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26.4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24.2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2169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Toronto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40.4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43.3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38.0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2169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Waterloo Region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32.7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31.2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33.5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2169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Windsor - Essex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31.1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36.5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30.3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2169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York Region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37.6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40.4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35.7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169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Ontario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650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33.3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650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37.2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650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31.9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650B"/>
                    </a:solidFill>
                  </a:tcPr>
                </a:tc>
              </a:tr>
              <a:tr h="216976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Source: Statistics Canada, 2008 Community Health Survey 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248400" y="4724400"/>
          <a:ext cx="2666999" cy="1828800"/>
        </p:xfrm>
        <a:graphic>
          <a:graphicData uri="http://schemas.openxmlformats.org/drawingml/2006/table">
            <a:tbl>
              <a:tblPr/>
              <a:tblGrid>
                <a:gridCol w="996128"/>
                <a:gridCol w="556957"/>
                <a:gridCol w="556957"/>
                <a:gridCol w="556957"/>
              </a:tblGrid>
              <a:tr h="783771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baseline="30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en-CA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Health Unit boundaries cover larger geographic area than corresponding LIP area. 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045029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* 3 and 4 in four-point scale: 1 - Very Strong, 2 -  Somewhat Strong, 3 - Somewhat Weak ,  4 - Very Weak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67" marR="440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D766-CE01-4766-B8AD-4F34717CC9C5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62000" y="304800"/>
          <a:ext cx="5181600" cy="6324597"/>
        </p:xfrm>
        <a:graphic>
          <a:graphicData uri="http://schemas.openxmlformats.org/drawingml/2006/table">
            <a:tbl>
              <a:tblPr/>
              <a:tblGrid>
                <a:gridCol w="2050686"/>
                <a:gridCol w="1043638"/>
                <a:gridCol w="1043638"/>
                <a:gridCol w="1043638"/>
              </a:tblGrid>
              <a:tr h="214048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97480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Table HP1: Self-Perceived General Health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214048"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Local Immigration Partnership</a:t>
                      </a:r>
                      <a:endParaRPr lang="en-CA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650B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Self-perceived Health: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9650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214048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Fair/Poor*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650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545301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All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9650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Immigrant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9650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Non-immigrant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9650B"/>
                    </a:solidFill>
                  </a:tcPr>
                </a:tc>
              </a:tr>
              <a:tr h="214048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(%)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650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(%)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650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(%)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650B"/>
                    </a:solidFill>
                  </a:tcPr>
                </a:tc>
              </a:tr>
              <a:tr h="2140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Chatham-Kent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7.4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9.2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2140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Durham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12.9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11.1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2140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Guelph-Wellington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8.9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2140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Hamilton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16.2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2140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Huron County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10.6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10.0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2140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Kingston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11.8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11.8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2140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London - Middlesex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9.4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2140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Niagara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16.3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13.6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2140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North Bay</a:t>
                      </a:r>
                      <a:r>
                        <a:rPr lang="en-CA" sz="1400" b="1" baseline="3000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15.8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15.8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2140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Ottawa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11.9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9.4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2140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Peel Region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10.9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8.2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2140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Peterborough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10.8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2140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Sarnia - Lambton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14.7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2140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Sault Ste. Marie</a:t>
                      </a:r>
                      <a:r>
                        <a:rPr lang="en-CA" sz="1400" b="1" baseline="3000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15.6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23.7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14.7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2140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Sudbury</a:t>
                      </a:r>
                      <a:r>
                        <a:rPr lang="en-CA" sz="1400" b="1" baseline="3000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13.9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22.5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13.2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2140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Thunder Bay</a:t>
                      </a:r>
                      <a:r>
                        <a:rPr lang="en-CA" sz="1400" b="1" baseline="3000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25.3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14.6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2140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Timmins</a:t>
                      </a:r>
                      <a:r>
                        <a:rPr lang="en-CA" sz="1400" b="1" baseline="3000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17.0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16.3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16.2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2140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Toronto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9.3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10.8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7.7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2140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Waterloo Region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10.2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12.1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9.4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2140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Windsor - Essex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13.4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13.4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DB"/>
                    </a:solidFill>
                  </a:tcPr>
                </a:tc>
              </a:tr>
              <a:tr h="2140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York Region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9.5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11.7</a:t>
                      </a:r>
                      <a:endParaRPr lang="en-CA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6633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7.8</a:t>
                      </a:r>
                      <a:endParaRPr lang="en-CA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140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Ontario</a:t>
                      </a:r>
                      <a:endParaRPr lang="en-CA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9650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11.1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9650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12.4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9650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10.4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9650B"/>
                    </a:solidFill>
                  </a:tcPr>
                </a:tc>
              </a:tr>
              <a:tr h="214048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Source: Statistics Canada, 2008 Community Health Survey 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324600" y="4800600"/>
          <a:ext cx="2487395" cy="1524000"/>
        </p:xfrm>
        <a:graphic>
          <a:graphicData uri="http://schemas.openxmlformats.org/drawingml/2006/table">
            <a:tbl>
              <a:tblPr/>
              <a:tblGrid>
                <a:gridCol w="984419"/>
                <a:gridCol w="500992"/>
                <a:gridCol w="500992"/>
                <a:gridCol w="500992"/>
              </a:tblGrid>
              <a:tr h="762000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baseline="30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en-CA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Health Unit boundaries cover larger geographic area than corresponding LIP area. 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762000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* 4 and 5 in five- point scale: 1 - Excellent, 2 - Very Good, 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3 - Good, 4 - Fair, 5 - Poor</a:t>
                      </a:r>
                      <a:endParaRPr lang="en-CA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25" marR="452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D766-CE01-4766-B8AD-4F34717CC9C5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316</TotalTime>
  <Words>2446</Words>
  <Application>Microsoft Office PowerPoint</Application>
  <PresentationFormat>On-screen Show (4:3)</PresentationFormat>
  <Paragraphs>1438</Paragraphs>
  <Slides>23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Equity</vt:lpstr>
      <vt:lpstr>Concourse</vt:lpstr>
      <vt:lpstr>1_Concourse</vt:lpstr>
      <vt:lpstr>2_Concourse</vt:lpstr>
      <vt:lpstr>Developing Baseline Measures and Success Indicators of LIP Initiative</vt:lpstr>
      <vt:lpstr>Index</vt:lpstr>
      <vt:lpstr>Project Aim</vt:lpstr>
      <vt:lpstr>Project Team</vt:lpstr>
      <vt:lpstr>17 Characteristics of Welcoming Communities</vt:lpstr>
      <vt:lpstr>Data </vt:lpstr>
      <vt:lpstr>Slide 7</vt:lpstr>
      <vt:lpstr>Slide 8</vt:lpstr>
      <vt:lpstr>Slide 9</vt:lpstr>
      <vt:lpstr>Slide 10</vt:lpstr>
      <vt:lpstr>Slide 11</vt:lpstr>
      <vt:lpstr>Slide 12</vt:lpstr>
      <vt:lpstr>Slide 13</vt:lpstr>
      <vt:lpstr>211 Ontario</vt:lpstr>
      <vt:lpstr>Slide 15</vt:lpstr>
      <vt:lpstr>Slide 16</vt:lpstr>
      <vt:lpstr>Slide 17</vt:lpstr>
      <vt:lpstr>Other Data with Possibility</vt:lpstr>
      <vt:lpstr>Plans </vt:lpstr>
      <vt:lpstr>Dimensions of Social Cohesion</vt:lpstr>
      <vt:lpstr>Deriving Integration Scores</vt:lpstr>
      <vt:lpstr>Recent Immigrants and Visible Minority  not well integrated</vt:lpstr>
      <vt:lpstr>Thank you!</vt:lpstr>
    </vt:vector>
  </TitlesOfParts>
  <Company>Social Science Centre Network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Baseline Measures and Success Indicators of LIP Initiative</dc:title>
  <dc:creator>ravanera</dc:creator>
  <cp:lastModifiedBy>ravanera</cp:lastModifiedBy>
  <cp:revision>35</cp:revision>
  <dcterms:created xsi:type="dcterms:W3CDTF">2011-11-15T19:42:20Z</dcterms:created>
  <dcterms:modified xsi:type="dcterms:W3CDTF">2011-11-16T04:06:32Z</dcterms:modified>
</cp:coreProperties>
</file>