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6"/>
  </p:notesMasterIdLst>
  <p:handoutMasterIdLst>
    <p:handoutMasterId r:id="rId7"/>
  </p:handoutMasterIdLst>
  <p:sldIdLst>
    <p:sldId id="256" r:id="rId2"/>
    <p:sldId id="348" r:id="rId3"/>
    <p:sldId id="325" r:id="rId4"/>
    <p:sldId id="34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>
      <p:cViewPr varScale="1">
        <p:scale>
          <a:sx n="79" d="100"/>
          <a:sy n="79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CA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CA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CA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CC71EF-109C-4FFE-B440-36453CC730A3}" type="slidenum">
              <a:rPr lang="en-CA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CA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CA"/>
          </a:p>
        </p:txBody>
      </p:sp>
      <p:sp>
        <p:nvSpPr>
          <p:cNvPr id="1146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CA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4FADE8-A800-4D92-B148-C2FC06760B20}" type="slidenum">
              <a:rPr lang="en-CA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4FADE8-A800-4D92-B148-C2FC06760B20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4FADE8-A800-4D92-B148-C2FC06760B20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4FADE8-A800-4D92-B148-C2FC06760B20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4FADE8-A800-4D92-B148-C2FC06760B20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45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0445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0445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445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grpSp>
          <p:nvGrpSpPr>
            <p:cNvPr id="10445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445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10445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CA"/>
              </a:p>
            </p:txBody>
          </p:sp>
        </p:grpSp>
        <p:sp>
          <p:nvSpPr>
            <p:cNvPr id="10445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445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0445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CA"/>
            </a:p>
          </p:txBody>
        </p:sp>
      </p:grpSp>
      <p:sp>
        <p:nvSpPr>
          <p:cNvPr id="1044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1044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10446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CA"/>
          </a:p>
        </p:txBody>
      </p:sp>
      <p:sp>
        <p:nvSpPr>
          <p:cNvPr id="10446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CA"/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953F3F8-5305-4590-9A5B-FF91C3C5B3EC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7FDBE-C292-4BE2-8D4D-7C9E40D2CC2B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F930F-16D6-48BB-B9B9-F6CB31E0E6EA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D1835-C199-44A6-B14C-E8A261719E23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903EF-17A8-4B2A-8F59-A0F6AF9E56F7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FE264-D08B-4DBE-B81A-D30D1CF2AC2A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6E775-06D5-4061-A806-C7924E16648A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9437A-FF4E-4E54-A463-1DF1829E27EE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CBE61-76FA-4007-8974-A283499B6E62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0DD08-6FC2-4FC1-9050-0C527FAA8A00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F7CA2-9E35-46D1-83BF-7E82F44EABFF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CA" sz="2400"/>
          </a:p>
        </p:txBody>
      </p:sp>
      <p:sp>
        <p:nvSpPr>
          <p:cNvPr id="1034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CA" sz="2400"/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CA" sz="2400"/>
          </a:p>
        </p:txBody>
      </p:sp>
      <p:sp>
        <p:nvSpPr>
          <p:cNvPr id="1034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CA" sz="2400"/>
          </a:p>
        </p:txBody>
      </p:sp>
      <p:sp>
        <p:nvSpPr>
          <p:cNvPr id="1034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CA" sz="2400"/>
          </a:p>
        </p:txBody>
      </p:sp>
      <p:sp>
        <p:nvSpPr>
          <p:cNvPr id="1034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CA" sz="2400"/>
          </a:p>
        </p:txBody>
      </p:sp>
      <p:sp>
        <p:nvSpPr>
          <p:cNvPr id="1034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CA" sz="2400"/>
          </a:p>
        </p:txBody>
      </p:sp>
      <p:sp>
        <p:nvSpPr>
          <p:cNvPr id="1034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1034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1034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CA"/>
          </a:p>
        </p:txBody>
      </p:sp>
      <p:sp>
        <p:nvSpPr>
          <p:cNvPr id="1034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CA"/>
          </a:p>
        </p:txBody>
      </p:sp>
      <p:sp>
        <p:nvSpPr>
          <p:cNvPr id="1034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F6F50BB-D858-4E62-AC7C-FF866862208F}" type="slidenum">
              <a:rPr lang="en-CA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72400" cy="1127125"/>
          </a:xfrm>
        </p:spPr>
        <p:txBody>
          <a:bodyPr/>
          <a:lstStyle/>
          <a:p>
            <a:pPr algn="ctr"/>
            <a:r>
              <a:rPr lang="en-US" sz="4000" i="1" dirty="0">
                <a:cs typeface="Times New Roman" charset="0"/>
              </a:rPr>
              <a:t/>
            </a:r>
            <a:br>
              <a:rPr lang="en-US" sz="4000" i="1" dirty="0">
                <a:cs typeface="Times New Roman" charset="0"/>
              </a:rPr>
            </a:br>
            <a:r>
              <a:rPr lang="en-US" sz="4000" i="1" dirty="0">
                <a:cs typeface="Times New Roman" charset="0"/>
              </a:rPr>
              <a:t/>
            </a:r>
            <a:br>
              <a:rPr lang="en-US" sz="4000" i="1" dirty="0">
                <a:cs typeface="Times New Roman" charset="0"/>
              </a:rPr>
            </a:br>
            <a:r>
              <a:rPr lang="en-US" sz="4000" i="1" dirty="0">
                <a:cs typeface="Times New Roman" charset="0"/>
              </a:rPr>
              <a:t>Welcoming Communities Action Research on the Local Immigration Partnerships: </a:t>
            </a:r>
            <a:br>
              <a:rPr lang="en-US" sz="4000" i="1" dirty="0">
                <a:cs typeface="Times New Roman" charset="0"/>
              </a:rPr>
            </a:br>
            <a:r>
              <a:rPr lang="en-US" sz="4000" i="1" dirty="0">
                <a:cs typeface="Times New Roman" charset="0"/>
              </a:rPr>
              <a:t>Setting the Scene</a:t>
            </a:r>
            <a:endParaRPr lang="en-US" sz="2000" b="1" i="1" dirty="0">
              <a:latin typeface="Times New Roman" charset="0"/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1027113"/>
          </a:xfrm>
        </p:spPr>
        <p:txBody>
          <a:bodyPr/>
          <a:lstStyle/>
          <a:p>
            <a:r>
              <a:rPr lang="en-US" sz="1800" dirty="0"/>
              <a:t>Neil Bradford, University of Western Ontario</a:t>
            </a:r>
          </a:p>
          <a:p>
            <a:r>
              <a:rPr lang="en-US" sz="1800" dirty="0"/>
              <a:t>April 30 2010</a:t>
            </a:r>
          </a:p>
        </p:txBody>
      </p:sp>
      <p:pic>
        <p:nvPicPr>
          <p:cNvPr id="6" name="Picture 5" descr="WCI_logo_E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4953000"/>
            <a:ext cx="2133600" cy="609600"/>
          </a:xfrm>
          <a:prstGeom prst="rect">
            <a:avLst/>
          </a:prstGeom>
        </p:spPr>
      </p:pic>
      <p:pic>
        <p:nvPicPr>
          <p:cNvPr id="7" name="Picture 6" descr="WCI_logo_FR V2b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48400" y="4876800"/>
            <a:ext cx="1950724" cy="60045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6019800"/>
            <a:ext cx="152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Funded by / </a:t>
            </a:r>
            <a:r>
              <a:rPr lang="en-CA" sz="900" dirty="0" err="1"/>
              <a:t>Financé</a:t>
            </a:r>
            <a:r>
              <a:rPr lang="en-CA" sz="900" dirty="0"/>
              <a:t> par : </a:t>
            </a:r>
          </a:p>
        </p:txBody>
      </p:sp>
      <p:pic>
        <p:nvPicPr>
          <p:cNvPr id="9" name="Picture 8" descr="CIC logo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90800" y="5943600"/>
            <a:ext cx="3224784" cy="460248"/>
          </a:xfrm>
          <a:prstGeom prst="rect">
            <a:avLst/>
          </a:prstGeom>
        </p:spPr>
      </p:pic>
      <p:pic>
        <p:nvPicPr>
          <p:cNvPr id="10" name="Picture 9" descr="Canada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791200" y="5867400"/>
            <a:ext cx="28956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409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/>
              <a:t>A Changing Policy Context</a:t>
            </a:r>
            <a:endParaRPr lang="en-CA" sz="3600" i="1"/>
          </a:p>
        </p:txBody>
      </p:sp>
      <p:sp>
        <p:nvSpPr>
          <p:cNvPr id="244739" name="Rectangle 40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/>
              <a:t>Immigration policy: “A period of challenge and change”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sz="1800" b="1"/>
          </a:p>
          <a:p>
            <a:pPr marL="533400" indent="-533400">
              <a:lnSpc>
                <a:spcPct val="90000"/>
              </a:lnSpc>
            </a:pPr>
            <a:r>
              <a:rPr lang="en-US" sz="1800" b="1" i="1"/>
              <a:t>Evidence of low incomes/poverty for immigrants and risks of social exclusion</a:t>
            </a:r>
          </a:p>
          <a:p>
            <a:pPr marL="533400" indent="-533400">
              <a:lnSpc>
                <a:spcPct val="90000"/>
              </a:lnSpc>
            </a:pPr>
            <a:r>
              <a:rPr lang="en-US" sz="1800" b="1" i="1"/>
              <a:t>Recognition of more complex, specialized newcomer needs amidst economic recession and restructuring</a:t>
            </a:r>
          </a:p>
          <a:p>
            <a:pPr marL="533400" indent="-533400">
              <a:lnSpc>
                <a:spcPct val="90000"/>
              </a:lnSpc>
            </a:pPr>
            <a:r>
              <a:rPr lang="en-US" sz="1800" b="1" i="1"/>
              <a:t>Recognition of need to connect short term immigrant settlement with longer term societal integration and civic engagement</a:t>
            </a:r>
          </a:p>
          <a:p>
            <a:pPr marL="533400" indent="-533400">
              <a:lnSpc>
                <a:spcPct val="90000"/>
              </a:lnSpc>
            </a:pPr>
            <a:r>
              <a:rPr lang="en-US" sz="1800" b="1" i="1"/>
              <a:t>Growing interest in attracting and retaining newcomers in smaller cities, towns and rural communities</a:t>
            </a:r>
          </a:p>
          <a:p>
            <a:pPr marL="533400" indent="-533400">
              <a:lnSpc>
                <a:spcPct val="90000"/>
              </a:lnSpc>
            </a:pPr>
            <a:r>
              <a:rPr lang="en-US" sz="1800" b="1" i="1"/>
              <a:t>Concern about effectiveness of existing settlement and integration programming in new conditions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sz="1800" b="1" i="1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/>
              <a:t>These trends/pressures call for new structures, relationships, and delivery vehicles (and several high level policy reviews now underway in the sector)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CA" sz="18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50963" y="228600"/>
            <a:ext cx="7793037" cy="1516063"/>
          </a:xfrm>
        </p:spPr>
        <p:txBody>
          <a:bodyPr/>
          <a:lstStyle/>
          <a:p>
            <a:r>
              <a:rPr lang="en-CA" sz="3600"/>
              <a:t/>
            </a:r>
            <a:br>
              <a:rPr lang="en-CA" sz="3600"/>
            </a:br>
            <a:r>
              <a:rPr lang="en-CA" sz="3600"/>
              <a:t/>
            </a:r>
            <a:br>
              <a:rPr lang="en-CA" sz="3600"/>
            </a:br>
            <a:r>
              <a:rPr lang="en-CA" sz="3600"/>
              <a:t/>
            </a:r>
            <a:br>
              <a:rPr lang="en-CA" sz="3600"/>
            </a:br>
            <a:r>
              <a:rPr lang="en-US" sz="3600" i="1"/>
              <a:t>LIPs: A Promising Social Innovation</a:t>
            </a:r>
            <a:endParaRPr lang="en-CA" sz="3600" i="1">
              <a:cs typeface="Times New Roman" charset="0"/>
            </a:endParaRP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772400" cy="4114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>
                <a:cs typeface="Times New Roman" charset="0"/>
              </a:rPr>
              <a:t>Social Innovation: bringing new ideas and partnerships to solve complex social problems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>
                <a:cs typeface="Times New Roman" charset="0"/>
              </a:rPr>
              <a:t>2010 Parliamentary Committee: </a:t>
            </a:r>
            <a:r>
              <a:rPr lang="en-US" sz="1800" b="1" i="1">
                <a:cs typeface="Times New Roman" charset="0"/>
              </a:rPr>
              <a:t>“The Committee believes the LIPs have great potential. They could bring together diverse parties who might otherwise not collaborate on immigrant settlement initiatives</a:t>
            </a:r>
            <a:r>
              <a:rPr lang="en-US" sz="1800" b="1">
                <a:cs typeface="Times New Roman" charset="0"/>
              </a:rPr>
              <a:t>”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z="1800" b="1">
              <a:cs typeface="Times New Roman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>
                <a:cs typeface="Times New Roman" charset="0"/>
              </a:rPr>
              <a:t>The LIPs as a Social Innovation?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1600" b="1">
                <a:cs typeface="Times New Roman" charset="0"/>
              </a:rPr>
              <a:t>Bottom-up, community driven (“grounded in real life immigrant circumstances”)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1600" b="1">
                <a:cs typeface="Times New Roman" charset="0"/>
              </a:rPr>
              <a:t>One size does not fit all ( “tailored to diversity of places from metropolitan centers to rural communities”)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1600" b="1">
                <a:cs typeface="Times New Roman" charset="0"/>
              </a:rPr>
              <a:t>Holistic intervention (“cohesive supports along the settlement-integration continuum”)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1600" b="1">
                <a:cs typeface="Times New Roman" charset="0"/>
              </a:rPr>
              <a:t>Bridging and Linking: (“joining newcomers and mainstream institutions, leveraging economic, social, cultural interactions”)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1600" b="1">
                <a:cs typeface="Times New Roman" charset="0"/>
              </a:rPr>
              <a:t>Resilient and Responsive: (“adapt to local priorities, meet the pressure points and crises”)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z="1600" b="1">
              <a:cs typeface="Times New Roman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924800" cy="1219200"/>
          </a:xfrm>
        </p:spPr>
        <p:txBody>
          <a:bodyPr/>
          <a:lstStyle/>
          <a:p>
            <a:r>
              <a:rPr lang="en-US" sz="3200" i="1">
                <a:cs typeface="Times New Roman" charset="0"/>
              </a:rPr>
              <a:t>Making Connections: Community Practitioners, Policy Makers, Academic Researchers</a:t>
            </a:r>
            <a:endParaRPr lang="en-CA" sz="3200" i="1">
              <a:cs typeface="Times New Roman" charset="0"/>
            </a:endParaRP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/>
              <a:t>Transformational Change: not always easy and evolves collaboratively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/>
              <a:t>All parties must:</a:t>
            </a:r>
          </a:p>
          <a:p>
            <a:pPr>
              <a:lnSpc>
                <a:spcPct val="90000"/>
              </a:lnSpc>
            </a:pPr>
            <a:r>
              <a:rPr lang="en-US" sz="1800" b="1" i="1"/>
              <a:t>recognize each other’s perspectives/assets/constraints</a:t>
            </a:r>
          </a:p>
          <a:p>
            <a:pPr>
              <a:lnSpc>
                <a:spcPct val="90000"/>
              </a:lnSpc>
            </a:pPr>
            <a:r>
              <a:rPr lang="en-US" sz="1800" b="1" i="1"/>
              <a:t>respect different forms of valuable knowledge – tacit/experiential and formal/theoretical </a:t>
            </a:r>
          </a:p>
          <a:p>
            <a:pPr>
              <a:lnSpc>
                <a:spcPct val="90000"/>
              </a:lnSpc>
            </a:pPr>
            <a:r>
              <a:rPr lang="en-US" sz="1800" b="1" i="1"/>
              <a:t>address possible tensions in collaboration and make these learning opportunities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 b="1"/>
              <a:t>Requires a “common strategic platform”:</a:t>
            </a:r>
          </a:p>
          <a:p>
            <a:pPr>
              <a:lnSpc>
                <a:spcPct val="90000"/>
              </a:lnSpc>
            </a:pPr>
            <a:r>
              <a:rPr lang="en-US" sz="1800" b="1" i="1"/>
              <a:t>for trust relations and a system wide capacity for innovation</a:t>
            </a:r>
          </a:p>
          <a:p>
            <a:pPr>
              <a:lnSpc>
                <a:spcPct val="90000"/>
              </a:lnSpc>
            </a:pPr>
            <a:r>
              <a:rPr lang="en-US" sz="1800" b="1" i="1"/>
              <a:t>for a robust “community of learning and practice” that  continuously leverages its collective assets</a:t>
            </a:r>
          </a:p>
          <a:p>
            <a:pPr>
              <a:lnSpc>
                <a:spcPct val="90000"/>
              </a:lnSpc>
            </a:pPr>
            <a:r>
              <a:rPr lang="en-US" sz="1800" b="1" i="1"/>
              <a:t>LIPs are this platform and  our workshop is an opportunity to connect, share, and learn as we move forward together</a:t>
            </a:r>
            <a:endParaRPr lang="en-CA" sz="1800" b="1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5953</TotalTime>
  <Words>359</Words>
  <Application>Microsoft Office PowerPoint</Application>
  <PresentationFormat>On-screen Show (4:3)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Times New Roman</vt:lpstr>
      <vt:lpstr>Tahoma</vt:lpstr>
      <vt:lpstr>Wingdings</vt:lpstr>
      <vt:lpstr>Blends</vt:lpstr>
      <vt:lpstr>  Welcoming Communities Action Research on the Local Immigration Partnerships:  Setting the Scene</vt:lpstr>
      <vt:lpstr>A Changing Policy Context</vt:lpstr>
      <vt:lpstr>   LIPs: A Promising Social Innovation</vt:lpstr>
      <vt:lpstr>Making Connections: Community Practitioners, Policy Makers, Academic Researchers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EssesLab</dc:creator>
  <cp:lastModifiedBy>EssesLab</cp:lastModifiedBy>
  <cp:revision>333</cp:revision>
  <dcterms:created xsi:type="dcterms:W3CDTF">1601-01-01T00:00:00Z</dcterms:created>
  <dcterms:modified xsi:type="dcterms:W3CDTF">2010-04-27T15:37:10Z</dcterms:modified>
</cp:coreProperties>
</file>