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72"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45" d="100"/>
          <a:sy n="145" d="100"/>
        </p:scale>
        <p:origin x="-6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presProps" Target="presProps.xml"/><Relationship Id="rId4" Type="http://schemas.openxmlformats.org/officeDocument/2006/relationships/slide" Target="slides/slide3.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slide" Target="slides/slide15.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slide" Target="slides/slide16.xml"/><Relationship Id="rId19"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9CAB55-500B-344E-80FC-03FEBB88F6FF}" type="datetimeFigureOut">
              <a:rPr lang="en-US" smtClean="0"/>
              <a:pPr/>
              <a:t>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CAB55-500B-344E-80FC-03FEBB88F6FF}" type="datetimeFigureOut">
              <a:rPr lang="en-US" smtClean="0"/>
              <a:pPr/>
              <a:t>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CAB55-500B-344E-80FC-03FEBB88F6FF}" type="datetimeFigureOut">
              <a:rPr lang="en-US" smtClean="0"/>
              <a:pPr/>
              <a:t>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CAB55-500B-344E-80FC-03FEBB88F6FF}" type="datetimeFigureOut">
              <a:rPr lang="en-US" smtClean="0"/>
              <a:pPr/>
              <a:t>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9CAB55-500B-344E-80FC-03FEBB88F6FF}" type="datetimeFigureOut">
              <a:rPr lang="en-US" smtClean="0"/>
              <a:pPr/>
              <a:t>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9CAB55-500B-344E-80FC-03FEBB88F6FF}" type="datetimeFigureOut">
              <a:rPr lang="en-US" smtClean="0"/>
              <a:pPr/>
              <a:t>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9CAB55-500B-344E-80FC-03FEBB88F6FF}" type="datetimeFigureOut">
              <a:rPr lang="en-US" smtClean="0"/>
              <a:pPr/>
              <a:t>1/1/10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9CAB55-500B-344E-80FC-03FEBB88F6FF}" type="datetimeFigureOut">
              <a:rPr lang="en-US" smtClean="0"/>
              <a:pPr/>
              <a:t>1/1/10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CAB55-500B-344E-80FC-03FEBB88F6FF}" type="datetimeFigureOut">
              <a:rPr lang="en-US" smtClean="0"/>
              <a:pPr/>
              <a:t>1/1/10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9CAB55-500B-344E-80FC-03FEBB88F6FF}" type="datetimeFigureOut">
              <a:rPr lang="en-US" smtClean="0"/>
              <a:pPr/>
              <a:t>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9CAB55-500B-344E-80FC-03FEBB88F6FF}" type="datetimeFigureOut">
              <a:rPr lang="en-US" smtClean="0"/>
              <a:pPr/>
              <a:t>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063F25-D961-B14F-84F7-5D01FC52D0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9CAB55-500B-344E-80FC-03FEBB88F6FF}" type="datetimeFigureOut">
              <a:rPr lang="en-US" smtClean="0"/>
              <a:pPr/>
              <a:t>1/1/10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063F25-D961-B14F-84F7-5D01FC52D02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70697"/>
            <a:ext cx="7772400" cy="1470025"/>
          </a:xfrm>
        </p:spPr>
        <p:txBody>
          <a:bodyPr>
            <a:normAutofit fontScale="90000"/>
          </a:bodyPr>
          <a:lstStyle/>
          <a:p>
            <a:r>
              <a:rPr lang="en-US" sz="4667" dirty="0"/>
              <a:t>Welcoming</a:t>
            </a:r>
            <a:r>
              <a:rPr lang="en-US" sz="4667" dirty="0" smtClean="0"/>
              <a:t> </a:t>
            </a:r>
            <a:r>
              <a:rPr lang="en-US" sz="4667" dirty="0"/>
              <a:t>C</a:t>
            </a:r>
            <a:r>
              <a:rPr lang="en-US" sz="4667" dirty="0" smtClean="0"/>
              <a:t>ommunities Initiative: </a:t>
            </a:r>
            <a:r>
              <a:rPr lang="en-US" sz="3556" dirty="0"/>
              <a:t>Working to improve the inclusion of visible minorities and immigrants</a:t>
            </a:r>
            <a:r>
              <a:rPr lang="en-US" sz="3556" dirty="0" smtClean="0"/>
              <a:t> </a:t>
            </a:r>
            <a:br>
              <a:rPr lang="en-US" sz="3556" dirty="0" smtClean="0"/>
            </a:br>
            <a:r>
              <a:rPr lang="en-US" sz="3556" dirty="0" smtClean="0"/>
              <a:t>in </a:t>
            </a:r>
            <a:r>
              <a:rPr lang="en-US" sz="3556" dirty="0"/>
              <a:t>second and third tier Ontario </a:t>
            </a:r>
            <a:r>
              <a:rPr lang="en-US" sz="3556" dirty="0" smtClean="0"/>
              <a:t>cities</a:t>
            </a:r>
            <a:endParaRPr lang="en-US" sz="3556" dirty="0"/>
          </a:p>
        </p:txBody>
      </p:sp>
      <p:sp>
        <p:nvSpPr>
          <p:cNvPr id="3" name="Subtitle 2"/>
          <p:cNvSpPr>
            <a:spLocks noGrp="1"/>
          </p:cNvSpPr>
          <p:nvPr>
            <p:ph type="subTitle" idx="1"/>
          </p:nvPr>
        </p:nvSpPr>
        <p:spPr>
          <a:xfrm>
            <a:off x="989725" y="3343430"/>
            <a:ext cx="7155792" cy="1015541"/>
          </a:xfrm>
        </p:spPr>
        <p:txBody>
          <a:bodyPr>
            <a:noAutofit/>
          </a:bodyPr>
          <a:lstStyle/>
          <a:p>
            <a:r>
              <a:rPr lang="en-US" sz="6000" dirty="0" smtClean="0"/>
              <a:t/>
            </a:r>
            <a:br>
              <a:rPr lang="en-US" sz="6000" dirty="0" smtClean="0"/>
            </a:br>
            <a:r>
              <a:rPr lang="en-US" sz="6600" b="1" u="sng" dirty="0" smtClean="0"/>
              <a:t>Education Domain</a:t>
            </a:r>
            <a:r>
              <a:rPr lang="en-US" sz="6000" dirty="0" smtClean="0"/>
              <a:t/>
            </a:r>
            <a:br>
              <a:rPr lang="en-US" sz="6000" dirty="0" smtClean="0"/>
            </a:br>
            <a:endParaRPr lang="en-US" sz="6000"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Issues, Continued…</a:t>
            </a:r>
            <a:endParaRPr lang="en-US" dirty="0"/>
          </a:p>
        </p:txBody>
      </p:sp>
      <p:sp>
        <p:nvSpPr>
          <p:cNvPr id="3" name="Content Placeholder 2"/>
          <p:cNvSpPr>
            <a:spLocks noGrp="1"/>
          </p:cNvSpPr>
          <p:nvPr>
            <p:ph idx="1"/>
          </p:nvPr>
        </p:nvSpPr>
        <p:spPr/>
        <p:txBody>
          <a:bodyPr>
            <a:normAutofit fontScale="92500"/>
          </a:bodyPr>
          <a:lstStyle/>
          <a:p>
            <a:pPr>
              <a:buNone/>
            </a:pPr>
            <a:r>
              <a:rPr lang="en-US" i="1" dirty="0"/>
              <a:t>4.	Second language learning practices and policies</a:t>
            </a:r>
            <a:endParaRPr lang="en-US" dirty="0"/>
          </a:p>
          <a:p>
            <a:pPr lvl="0"/>
            <a:r>
              <a:rPr lang="en-US" dirty="0"/>
              <a:t>Examine current provisions for English-language instruction for recent immigrant students;</a:t>
            </a:r>
          </a:p>
          <a:p>
            <a:pPr lvl="0"/>
            <a:r>
              <a:rPr lang="en-US" dirty="0"/>
              <a:t>Examine current delivery methods for second language learners;</a:t>
            </a:r>
          </a:p>
          <a:p>
            <a:pPr lvl="0"/>
            <a:r>
              <a:rPr lang="en-US" dirty="0"/>
              <a:t>Examine the perception of second language learning courses and of those students involved in such courses.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Issues, Continued…</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i="1" dirty="0"/>
              <a:t>5.	Approaches to equity and diversity issues in teacher education</a:t>
            </a:r>
            <a:endParaRPr lang="en-US" dirty="0"/>
          </a:p>
          <a:p>
            <a:pPr lvl="0"/>
            <a:r>
              <a:rPr lang="en-US" dirty="0"/>
              <a:t>Examine foreign trained/newcomer/racialized students’ perceptions of their educational experiences within teacher education programs and placements;</a:t>
            </a:r>
          </a:p>
          <a:p>
            <a:pPr lvl="0"/>
            <a:r>
              <a:rPr lang="en-US" dirty="0"/>
              <a:t>Develop education models for teachers and other service providers;</a:t>
            </a:r>
          </a:p>
          <a:p>
            <a:pPr lvl="0"/>
            <a:r>
              <a:rPr lang="en-US" dirty="0"/>
              <a:t>Examine the role played by NGOs in the development of educational resources for teacher education;</a:t>
            </a:r>
          </a:p>
          <a:p>
            <a:pPr lvl="0"/>
            <a:r>
              <a:rPr lang="en-US" dirty="0"/>
              <a:t>Examine how issues of equity, diversity and multiculturalism are addressed in current teacher education programs and how materials may be developed.</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4482"/>
            <a:ext cx="8229600" cy="1348881"/>
          </a:xfrm>
        </p:spPr>
        <p:txBody>
          <a:bodyPr>
            <a:normAutofit fontScale="90000"/>
          </a:bodyPr>
          <a:lstStyle/>
          <a:p>
            <a:r>
              <a:rPr lang="en-US" b="1" u="sng" dirty="0"/>
              <a:t>Proposed Research Priorities and Policy Development</a:t>
            </a:r>
            <a:r>
              <a:rPr lang="en-US" b="1" u="sng" dirty="0" smtClean="0"/>
              <a:t> </a:t>
            </a:r>
            <a:br>
              <a:rPr lang="en-US" b="1" u="sng" dirty="0" smtClean="0"/>
            </a:br>
            <a:r>
              <a:rPr lang="en-US" sz="3556" dirty="0" smtClean="0"/>
              <a:t>(</a:t>
            </a:r>
            <a:r>
              <a:rPr lang="en-US" sz="3556" dirty="0"/>
              <a:t>as of October 23, 2009)</a:t>
            </a:r>
            <a:r>
              <a:rPr lang="en-US" dirty="0"/>
              <a:t/>
            </a:r>
            <a:br>
              <a:rPr lang="en-US" dirty="0"/>
            </a:br>
            <a:endParaRPr lang="en-US" dirty="0"/>
          </a:p>
        </p:txBody>
      </p:sp>
      <p:sp>
        <p:nvSpPr>
          <p:cNvPr id="3" name="Content Placeholder 2"/>
          <p:cNvSpPr>
            <a:spLocks noGrp="1"/>
          </p:cNvSpPr>
          <p:nvPr>
            <p:ph idx="1"/>
          </p:nvPr>
        </p:nvSpPr>
        <p:spPr>
          <a:xfrm>
            <a:off x="457200" y="2434897"/>
            <a:ext cx="8229600" cy="3691266"/>
          </a:xfrm>
        </p:spPr>
        <p:txBody>
          <a:bodyPr>
            <a:normAutofit fontScale="85000" lnSpcReduction="20000"/>
          </a:bodyPr>
          <a:lstStyle/>
          <a:p>
            <a:pPr lvl="0">
              <a:buNone/>
            </a:pPr>
            <a:r>
              <a:rPr lang="en-US" dirty="0" smtClean="0"/>
              <a:t>1.	CURA </a:t>
            </a:r>
            <a:r>
              <a:rPr lang="en-US" dirty="0"/>
              <a:t>Baseline Study # 4 – Minority Students in Post-Secondary Education </a:t>
            </a:r>
            <a:endParaRPr lang="en-US" dirty="0" smtClean="0"/>
          </a:p>
          <a:p>
            <a:r>
              <a:rPr lang="en-US" dirty="0" smtClean="0"/>
              <a:t>this </a:t>
            </a:r>
            <a:r>
              <a:rPr lang="en-US" dirty="0"/>
              <a:t>study is part of the base funding for the CURA and is being done in conjunction with </a:t>
            </a:r>
            <a:r>
              <a:rPr lang="en-US" dirty="0" err="1"/>
              <a:t>Academica</a:t>
            </a:r>
            <a:r>
              <a:rPr lang="en-US" dirty="0"/>
              <a:t> Group who already have a dataset of Ontario applicants to college/university;</a:t>
            </a:r>
            <a:endParaRPr lang="en-US" dirty="0" smtClean="0"/>
          </a:p>
          <a:p>
            <a:r>
              <a:rPr lang="en-US" dirty="0" smtClean="0"/>
              <a:t>statistical </a:t>
            </a:r>
            <a:r>
              <a:rPr lang="en-US" dirty="0"/>
              <a:t>analysis of the dataset and qualitative interviews;</a:t>
            </a:r>
            <a:endParaRPr lang="en-US" dirty="0" smtClean="0"/>
          </a:p>
          <a:p>
            <a:r>
              <a:rPr lang="en-US" dirty="0" smtClean="0"/>
              <a:t>more </a:t>
            </a:r>
            <a:r>
              <a:rPr lang="en-US" dirty="0"/>
              <a:t>information will be available as this project is developed.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Continued…</a:t>
            </a:r>
            <a:endParaRPr lang="en-US" dirty="0"/>
          </a:p>
        </p:txBody>
      </p:sp>
      <p:sp>
        <p:nvSpPr>
          <p:cNvPr id="3" name="Content Placeholder 2"/>
          <p:cNvSpPr>
            <a:spLocks noGrp="1"/>
          </p:cNvSpPr>
          <p:nvPr>
            <p:ph idx="1"/>
          </p:nvPr>
        </p:nvSpPr>
        <p:spPr/>
        <p:txBody>
          <a:bodyPr>
            <a:normAutofit fontScale="62500" lnSpcReduction="20000"/>
          </a:bodyPr>
          <a:lstStyle/>
          <a:p>
            <a:pPr marL="514350" lvl="0" indent="-514350">
              <a:buAutoNum type="arabicPeriod" startAt="2"/>
            </a:pPr>
            <a:r>
              <a:rPr lang="en-US" dirty="0" smtClean="0"/>
              <a:t>Education </a:t>
            </a:r>
            <a:r>
              <a:rPr lang="en-US" dirty="0"/>
              <a:t>Domain Baseline Inventories</a:t>
            </a:r>
            <a:endParaRPr lang="en-US" dirty="0" smtClean="0"/>
          </a:p>
          <a:p>
            <a:pPr marL="514350" indent="-514350">
              <a:buNone/>
            </a:pPr>
            <a:r>
              <a:rPr lang="en-US" dirty="0" smtClean="0"/>
              <a:t>•	For </a:t>
            </a:r>
            <a:r>
              <a:rPr lang="en-US" dirty="0"/>
              <a:t>each school board and faculty of education within the </a:t>
            </a:r>
            <a:r>
              <a:rPr lang="en-US" dirty="0" err="1"/>
              <a:t>WCI’s</a:t>
            </a:r>
            <a:r>
              <a:rPr lang="en-US" dirty="0"/>
              <a:t> geographical areas of focus, the creation of an inventory </a:t>
            </a:r>
            <a:r>
              <a:rPr lang="en-CA" dirty="0"/>
              <a:t>of existing policies affecting immigrant students: </a:t>
            </a:r>
            <a:r>
              <a:rPr lang="en-US" dirty="0"/>
              <a:t>policies and programs associated with racial and </a:t>
            </a:r>
            <a:r>
              <a:rPr lang="en-US" dirty="0" err="1"/>
              <a:t>ethnocultural</a:t>
            </a:r>
            <a:r>
              <a:rPr lang="en-US" dirty="0"/>
              <a:t> diversity among students and teachers in elementary, secondary, and post-secondary educational settings;</a:t>
            </a:r>
            <a:endParaRPr lang="en-US" dirty="0" smtClean="0"/>
          </a:p>
          <a:p>
            <a:pPr>
              <a:buNone/>
            </a:pPr>
            <a:r>
              <a:rPr lang="en-US" dirty="0" smtClean="0"/>
              <a:t>•	Components </a:t>
            </a:r>
            <a:r>
              <a:rPr lang="en-US" dirty="0"/>
              <a:t>of inventories will include: diversity policies; the presence of diversity officers and programming; language learning policies and programming; </a:t>
            </a:r>
            <a:r>
              <a:rPr lang="en-CA" dirty="0"/>
              <a:t>curricula; staffing; enrolment (for teacher candidates in Faculties of Education); leadership; cultural programs; integration initiatives; extra-curricular programs for immigrant families;</a:t>
            </a:r>
            <a:endParaRPr lang="en-US" dirty="0" smtClean="0"/>
          </a:p>
          <a:p>
            <a:pPr>
              <a:buNone/>
            </a:pPr>
            <a:r>
              <a:rPr lang="en-CA" dirty="0" smtClean="0"/>
              <a:t>•	For </a:t>
            </a:r>
            <a:r>
              <a:rPr lang="en-CA" dirty="0"/>
              <a:t>each school board represented by domain members, the creation of a list of contacts of people involved in education issues affecting immigrant students. This could involve a list of ‘diversity officers’ as well as faculty, NGO, political leaders, teachers and administrators who agree to serve as a domain contact for purposes of access to research sites, resources, participants.</a:t>
            </a: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Continued…</a:t>
            </a:r>
            <a:endParaRPr lang="en-US" dirty="0"/>
          </a:p>
        </p:txBody>
      </p:sp>
      <p:sp>
        <p:nvSpPr>
          <p:cNvPr id="3" name="Content Placeholder 2"/>
          <p:cNvSpPr>
            <a:spLocks noGrp="1"/>
          </p:cNvSpPr>
          <p:nvPr>
            <p:ph idx="1"/>
          </p:nvPr>
        </p:nvSpPr>
        <p:spPr/>
        <p:txBody>
          <a:bodyPr>
            <a:normAutofit fontScale="85000" lnSpcReduction="10000"/>
          </a:bodyPr>
          <a:lstStyle/>
          <a:p>
            <a:pPr marL="514350" lvl="0" indent="-514350">
              <a:buAutoNum type="arabicPeriod" startAt="3"/>
            </a:pPr>
            <a:r>
              <a:rPr lang="en-US" sz="2400" dirty="0" smtClean="0"/>
              <a:t>Experiences </a:t>
            </a:r>
            <a:r>
              <a:rPr lang="en-US" sz="2400" dirty="0"/>
              <a:t>of Foreign-Trained and Racialized Teacher Candidates</a:t>
            </a:r>
            <a:endParaRPr lang="en-US" sz="2400" dirty="0" smtClean="0"/>
          </a:p>
          <a:p>
            <a:pPr marL="514350" indent="-514350">
              <a:buNone/>
            </a:pPr>
            <a:r>
              <a:rPr lang="en-US" sz="2400" dirty="0" smtClean="0"/>
              <a:t>•	Primarily </a:t>
            </a:r>
            <a:r>
              <a:rPr lang="en-US" sz="2400" dirty="0"/>
              <a:t>a qualitative study that examines the experiences of foreign-trained and racialized teacher candidates including: experiences in Faculties of Education, completion of their programs; placement or </a:t>
            </a:r>
            <a:r>
              <a:rPr lang="en-US" sz="2400" dirty="0" err="1"/>
              <a:t>practica</a:t>
            </a:r>
            <a:r>
              <a:rPr lang="en-US" sz="2400" dirty="0"/>
              <a:t> experiences; experiences in finding employment through supply lists, part-time positions, and permanent positions;</a:t>
            </a:r>
            <a:endParaRPr lang="en-US" sz="2400" dirty="0" smtClean="0"/>
          </a:p>
          <a:p>
            <a:pPr>
              <a:buNone/>
            </a:pPr>
            <a:r>
              <a:rPr lang="en-CA" sz="2400" dirty="0" smtClean="0"/>
              <a:t>•		Data </a:t>
            </a:r>
            <a:r>
              <a:rPr lang="en-CA" sz="2400" dirty="0"/>
              <a:t>collection will emphasize interviews</a:t>
            </a:r>
            <a:r>
              <a:rPr lang="en-CA" sz="2400" dirty="0" smtClean="0"/>
              <a:t>, participatory </a:t>
            </a:r>
            <a:r>
              <a:rPr lang="en-CA" sz="2400" dirty="0"/>
              <a:t>research, and community-based research</a:t>
            </a:r>
            <a:r>
              <a:rPr lang="en-CA" sz="2400" dirty="0" smtClean="0"/>
              <a:t>;</a:t>
            </a:r>
          </a:p>
          <a:p>
            <a:pPr>
              <a:buNone/>
            </a:pPr>
            <a:r>
              <a:rPr lang="en-CA" sz="2400" dirty="0" smtClean="0"/>
              <a:t>•	Research design will take into account differences between recent and established immigrant teacher candidates, refugees, </a:t>
            </a:r>
            <a:r>
              <a:rPr lang="en-CA" sz="2400" dirty="0" err="1" smtClean="0"/>
              <a:t>Francophones</a:t>
            </a:r>
            <a:r>
              <a:rPr lang="en-CA" sz="2400" dirty="0" smtClean="0"/>
              <a:t>, </a:t>
            </a:r>
            <a:r>
              <a:rPr lang="en-US" sz="2400" dirty="0" smtClean="0"/>
              <a:t>and teacher candidates’ relationships to local conditions, as well as to the intersections between immigrant status and gender, age, disability, religion, ethnicity, and other subjectively meaningful elements of our participants’ identities</a:t>
            </a:r>
            <a:r>
              <a:rPr lang="en-US" sz="2400" dirty="0" smtClean="0"/>
              <a:t>.</a:t>
            </a:r>
            <a:endParaRPr lang="en-US" sz="2400" dirty="0" smtClean="0"/>
          </a:p>
          <a:p>
            <a:pPr>
              <a:buNone/>
            </a:pPr>
            <a:r>
              <a:rPr lang="en-US" sz="2400" dirty="0" smtClean="0"/>
              <a:t>•		It is </a:t>
            </a:r>
            <a:r>
              <a:rPr lang="en-US" sz="2400" dirty="0"/>
              <a:t>expected to be a multi-site study.</a:t>
            </a:r>
          </a:p>
          <a:p>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Priorities, Continued…</a:t>
            </a:r>
            <a:endParaRPr lang="en-US" dirty="0"/>
          </a:p>
        </p:txBody>
      </p:sp>
      <p:sp>
        <p:nvSpPr>
          <p:cNvPr id="3" name="Content Placeholder 2"/>
          <p:cNvSpPr>
            <a:spLocks noGrp="1"/>
          </p:cNvSpPr>
          <p:nvPr>
            <p:ph idx="1"/>
          </p:nvPr>
        </p:nvSpPr>
        <p:spPr>
          <a:xfrm>
            <a:off x="457200" y="1600200"/>
            <a:ext cx="8229600" cy="5047593"/>
          </a:xfrm>
        </p:spPr>
        <p:txBody>
          <a:bodyPr>
            <a:normAutofit fontScale="62500" lnSpcReduction="20000"/>
          </a:bodyPr>
          <a:lstStyle/>
          <a:p>
            <a:pPr lvl="0">
              <a:buNone/>
            </a:pPr>
            <a:r>
              <a:rPr lang="en-US" dirty="0" smtClean="0"/>
              <a:t>4.	The </a:t>
            </a:r>
            <a:r>
              <a:rPr lang="en-US" dirty="0"/>
              <a:t>Educational Experiences of Immigrant and Racialized Students</a:t>
            </a:r>
          </a:p>
          <a:p>
            <a:pPr>
              <a:buNone/>
            </a:pPr>
            <a:r>
              <a:rPr lang="en-US" dirty="0"/>
              <a:t>•	Primarily a qualitative study that examines the experiences of foreign-trained and racialized students within elementary, secondary, and postsecondary educational institutions;</a:t>
            </a:r>
          </a:p>
          <a:p>
            <a:pPr>
              <a:buNone/>
            </a:pPr>
            <a:r>
              <a:rPr lang="en-CA" dirty="0"/>
              <a:t>•	Focus on educational inequalities involving their treatment and conditions in school, programs in which they participate such as special education, ‘streaming’ of secondary students into vocational or academic programs, likelihood of dropping out, disciplinary practices;</a:t>
            </a:r>
            <a:endParaRPr lang="en-US" dirty="0"/>
          </a:p>
          <a:p>
            <a:pPr>
              <a:buNone/>
            </a:pPr>
            <a:r>
              <a:rPr lang="en-CA" dirty="0"/>
              <a:t>•	Data collection will emphasize interviews, participatory research, and community-based research</a:t>
            </a:r>
            <a:r>
              <a:rPr lang="en-CA" dirty="0" smtClean="0"/>
              <a:t>;</a:t>
            </a:r>
          </a:p>
          <a:p>
            <a:pPr>
              <a:buNone/>
            </a:pPr>
            <a:r>
              <a:rPr lang="en-CA" dirty="0" smtClean="0"/>
              <a:t>•	Research design will take into account differences between recent and established immigrant students, refugees, </a:t>
            </a:r>
            <a:r>
              <a:rPr lang="en-CA" dirty="0" err="1" smtClean="0"/>
              <a:t>Francophones</a:t>
            </a:r>
            <a:r>
              <a:rPr lang="en-CA" dirty="0" smtClean="0"/>
              <a:t>, </a:t>
            </a:r>
            <a:r>
              <a:rPr lang="en-US" dirty="0" smtClean="0"/>
              <a:t>and students’ relationships to local conditions, as well as to the intersections between immigrant status and gender, age, disability, religion, ethnicity, and other subjectively meaningful elements of our participants’ identities</a:t>
            </a:r>
            <a:r>
              <a:rPr lang="en-US" dirty="0" smtClean="0"/>
              <a:t>.</a:t>
            </a:r>
            <a:endParaRPr lang="en-US" dirty="0" smtClean="0"/>
          </a:p>
          <a:p>
            <a:pPr>
              <a:buNone/>
            </a:pPr>
            <a:r>
              <a:rPr lang="en-US" dirty="0"/>
              <a:t>•	it is expected to be a multi-site study.</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5585"/>
            <a:ext cx="8406524" cy="862052"/>
          </a:xfrm>
        </p:spPr>
        <p:txBody>
          <a:bodyPr>
            <a:normAutofit fontScale="90000"/>
          </a:bodyPr>
          <a:lstStyle/>
          <a:p>
            <a:r>
              <a:rPr lang="en-US" b="1" u="sng" dirty="0" smtClean="0"/>
              <a:t>Proposed involvement of stakeholders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a:t>
            </a:r>
            <a:r>
              <a:rPr lang="en-US" dirty="0"/>
              <a:t>	Establish strong links to school boards and faculties of education, local governments, NGOs, other programs</a:t>
            </a:r>
          </a:p>
          <a:p>
            <a:pPr>
              <a:buNone/>
            </a:pPr>
            <a:r>
              <a:rPr lang="en-US" dirty="0"/>
              <a:t>•	Capacity building at the local level </a:t>
            </a:r>
          </a:p>
          <a:p>
            <a:pPr>
              <a:buNone/>
            </a:pPr>
            <a:r>
              <a:rPr lang="en-US" dirty="0"/>
              <a:t>•	Build on existing mechanisms for partnership and engagement with school boards, settlement organizations, youth organizations, and social service organizations</a:t>
            </a:r>
          </a:p>
          <a:p>
            <a:pPr>
              <a:buNone/>
            </a:pPr>
            <a:r>
              <a:rPr lang="en-US" dirty="0"/>
              <a:t>•	Establish capacity, time, and resources to respond to Requests for Proposals</a:t>
            </a:r>
          </a:p>
          <a:p>
            <a:pPr>
              <a:buNone/>
            </a:pPr>
            <a:r>
              <a:rPr lang="en-US" dirty="0"/>
              <a:t>•	Use graduate students who have the skills to follow through</a:t>
            </a:r>
            <a:endParaRPr lang="en-US" dirty="0" smtClean="0"/>
          </a:p>
          <a:p>
            <a:pPr>
              <a:buNone/>
            </a:pPr>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Possibilities for project support</a:t>
            </a:r>
            <a:r>
              <a:rPr lang="en-US" dirty="0"/>
              <a:t/>
            </a:r>
            <a:br>
              <a:rPr lang="en-US" dirty="0"/>
            </a:br>
            <a:endParaRPr lang="en-US" dirty="0"/>
          </a:p>
        </p:txBody>
      </p:sp>
      <p:sp>
        <p:nvSpPr>
          <p:cNvPr id="3" name="Content Placeholder 2"/>
          <p:cNvSpPr>
            <a:spLocks noGrp="1"/>
          </p:cNvSpPr>
          <p:nvPr>
            <p:ph idx="1"/>
          </p:nvPr>
        </p:nvSpPr>
        <p:spPr>
          <a:xfrm>
            <a:off x="457200" y="1417638"/>
            <a:ext cx="8229600" cy="5212638"/>
          </a:xfrm>
        </p:spPr>
        <p:txBody>
          <a:bodyPr>
            <a:normAutofit fontScale="70000" lnSpcReduction="20000"/>
          </a:bodyPr>
          <a:lstStyle/>
          <a:p>
            <a:pPr>
              <a:buNone/>
            </a:pPr>
            <a:r>
              <a:rPr lang="en-US" dirty="0"/>
              <a:t>•	Cash and in-kind contributions from WCI, WCI university partners, and School Boards</a:t>
            </a:r>
          </a:p>
          <a:p>
            <a:pPr>
              <a:buNone/>
            </a:pPr>
            <a:r>
              <a:rPr lang="en-US" dirty="0"/>
              <a:t>•	Standard granting agencies such as SSHRC, CIHR, and all levels of government including municipal sources and agencies such as local economic development organizations</a:t>
            </a:r>
          </a:p>
          <a:p>
            <a:pPr>
              <a:buNone/>
            </a:pPr>
            <a:r>
              <a:rPr lang="en-US" dirty="0"/>
              <a:t>•	Targeted federal government grants, eg. Heritage Canada, CIC, HRSDC</a:t>
            </a:r>
          </a:p>
          <a:p>
            <a:pPr>
              <a:buNone/>
            </a:pPr>
            <a:r>
              <a:rPr lang="en-US" dirty="0"/>
              <a:t>•	Provincial funding sources: Healthy Communities, Trillium Foundation</a:t>
            </a:r>
          </a:p>
          <a:p>
            <a:pPr>
              <a:buNone/>
            </a:pPr>
            <a:r>
              <a:rPr lang="en-US" dirty="0"/>
              <a:t>•	University/institutional funding possibilities including hiring assistance for graduate and undergraduate students</a:t>
            </a:r>
          </a:p>
          <a:p>
            <a:pPr>
              <a:buNone/>
            </a:pPr>
            <a:r>
              <a:rPr lang="en-US" dirty="0"/>
              <a:t>•	Ontario Chamber of Commerce</a:t>
            </a:r>
          </a:p>
          <a:p>
            <a:pPr>
              <a:buNone/>
            </a:pPr>
            <a:r>
              <a:rPr lang="en-US" dirty="0"/>
              <a:t>•	Specialized grants (eg. Canadian Council on Learning)</a:t>
            </a:r>
          </a:p>
          <a:p>
            <a:pPr>
              <a:buNone/>
            </a:pPr>
            <a:r>
              <a:rPr lang="en-US" dirty="0"/>
              <a:t>•	Multiyear funding to ensure continuity of activities</a:t>
            </a:r>
          </a:p>
          <a:p>
            <a:pPr>
              <a:buNone/>
            </a:pPr>
            <a:r>
              <a:rPr lang="en-US" dirty="0"/>
              <a:t>•	Assist community organizations raise funds for research</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Domain Members	</a:t>
            </a:r>
            <a:endParaRPr lang="en-US" u="sng" dirty="0"/>
          </a:p>
        </p:txBody>
      </p:sp>
      <p:sp>
        <p:nvSpPr>
          <p:cNvPr id="3" name="Content Placeholder 2"/>
          <p:cNvSpPr>
            <a:spLocks noGrp="1"/>
          </p:cNvSpPr>
          <p:nvPr>
            <p:ph idx="1"/>
          </p:nvPr>
        </p:nvSpPr>
        <p:spPr/>
        <p:txBody>
          <a:bodyPr>
            <a:normAutofit fontScale="70000" lnSpcReduction="20000"/>
          </a:bodyPr>
          <a:lstStyle/>
          <a:p>
            <a:r>
              <a:rPr lang="en-US" dirty="0"/>
              <a:t>Teresa </a:t>
            </a:r>
            <a:r>
              <a:rPr lang="en-US" dirty="0" smtClean="0"/>
              <a:t>Abada (</a:t>
            </a:r>
            <a:r>
              <a:rPr lang="en-US" dirty="0"/>
              <a:t>Western, Sociology)		</a:t>
            </a:r>
          </a:p>
          <a:p>
            <a:r>
              <a:rPr lang="en-US" dirty="0"/>
              <a:t>Clinton Beckford (Windsor,</a:t>
            </a:r>
            <a:r>
              <a:rPr lang="en-US" dirty="0" smtClean="0"/>
              <a:t> Faculty </a:t>
            </a:r>
            <a:r>
              <a:rPr lang="en-US" dirty="0"/>
              <a:t>of Education)	</a:t>
            </a:r>
          </a:p>
          <a:p>
            <a:r>
              <a:rPr lang="en-US" dirty="0"/>
              <a:t>Karen Bird (McMaster, Political Science)		</a:t>
            </a:r>
          </a:p>
          <a:p>
            <a:r>
              <a:rPr lang="en-US" dirty="0"/>
              <a:t>Susan Chuang (Guelph, Department of Family Relations and Applied Nutrition)	</a:t>
            </a:r>
            <a:r>
              <a:rPr lang="en-US" dirty="0" smtClean="0"/>
              <a:t>	</a:t>
            </a:r>
          </a:p>
          <a:p>
            <a:r>
              <a:rPr lang="en-US" dirty="0" smtClean="0"/>
              <a:t>Ginette Lafréniere </a:t>
            </a:r>
            <a:r>
              <a:rPr lang="en-US" dirty="0"/>
              <a:t>(Wilfrid Laurier, Social Work)</a:t>
            </a:r>
          </a:p>
          <a:p>
            <a:r>
              <a:rPr lang="en-US" dirty="0"/>
              <a:t>Cynthia Levine-Rasky, Domain Co-</a:t>
            </a:r>
            <a:r>
              <a:rPr lang="en-US" dirty="0" smtClean="0"/>
              <a:t>Leader (</a:t>
            </a:r>
            <a:r>
              <a:rPr lang="en-US" dirty="0"/>
              <a:t>Queen’s, Sociology);</a:t>
            </a:r>
          </a:p>
          <a:p>
            <a:r>
              <a:rPr lang="en-US" dirty="0"/>
              <a:t>Jerry Paquette (Western, Faculty of Education</a:t>
            </a:r>
            <a:r>
              <a:rPr lang="en-US" dirty="0" smtClean="0"/>
              <a:t>) 	</a:t>
            </a:r>
            <a:r>
              <a:rPr lang="en-US" dirty="0"/>
              <a:t>	</a:t>
            </a:r>
          </a:p>
          <a:p>
            <a:r>
              <a:rPr lang="en-US" dirty="0"/>
              <a:t>Saba Saftar (Guelph, Psychology)		</a:t>
            </a:r>
          </a:p>
          <a:p>
            <a:r>
              <a:rPr lang="en-US" dirty="0"/>
              <a:t>Christine Tardif-Williams (Brock, Child and Youth Studies</a:t>
            </a:r>
            <a:r>
              <a:rPr lang="en-US" dirty="0" smtClean="0"/>
              <a:t>)</a:t>
            </a:r>
          </a:p>
          <a:p>
            <a:r>
              <a:rPr lang="en-US" dirty="0" smtClean="0"/>
              <a:t>Shelley Taylor (Western, Faculty of Education)</a:t>
            </a:r>
          </a:p>
          <a:p>
            <a:r>
              <a:rPr lang="en-US" dirty="0"/>
              <a:t>Dawn Zinga, Domain Co-Leader (Brock, Social Science/Child and Youth </a:t>
            </a:r>
            <a:r>
              <a:rPr lang="en-US" dirty="0" smtClean="0"/>
              <a:t>Studies</a:t>
            </a:r>
            <a:r>
              <a:rPr lang="en-US" dirty="0"/>
              <a:t>)</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lgn="l"/>
            <a:r>
              <a:rPr lang="en-CA" b="1" dirty="0" smtClean="0"/>
              <a:t/>
            </a:r>
            <a:br>
              <a:rPr lang="en-CA" b="1" dirty="0" smtClean="0"/>
            </a:br>
            <a:r>
              <a:rPr lang="en-CA" b="1" dirty="0" smtClean="0"/>
              <a:t>Conference </a:t>
            </a:r>
            <a:r>
              <a:rPr lang="en-CA" b="1" dirty="0"/>
              <a:t>Call to</a:t>
            </a:r>
            <a:r>
              <a:rPr lang="en-CA" b="1" dirty="0" smtClean="0"/>
              <a:t> Domain Members, October 23/09</a:t>
            </a:r>
            <a:r>
              <a:rPr lang="en-US" dirty="0" smtClean="0"/>
              <a:t/>
            </a:r>
            <a:br>
              <a:rPr lang="en-US" dirty="0" smtClean="0"/>
            </a:br>
            <a:endParaRPr lang="en-US" dirty="0"/>
          </a:p>
        </p:txBody>
      </p:sp>
      <p:sp>
        <p:nvSpPr>
          <p:cNvPr id="3" name="Content Placeholder 2"/>
          <p:cNvSpPr>
            <a:spLocks noGrp="1"/>
          </p:cNvSpPr>
          <p:nvPr>
            <p:ph idx="1"/>
          </p:nvPr>
        </p:nvSpPr>
        <p:spPr>
          <a:xfrm>
            <a:off x="457200" y="2014482"/>
            <a:ext cx="8229600" cy="4370551"/>
          </a:xfrm>
        </p:spPr>
        <p:txBody>
          <a:bodyPr>
            <a:normAutofit fontScale="70000" lnSpcReduction="20000"/>
          </a:bodyPr>
          <a:lstStyle/>
          <a:p>
            <a:pPr>
              <a:buNone/>
            </a:pPr>
            <a:r>
              <a:rPr lang="en-CA" u="sng" dirty="0"/>
              <a:t>Purpose</a:t>
            </a:r>
            <a:endParaRPr lang="en-US" dirty="0"/>
          </a:p>
          <a:p>
            <a:r>
              <a:rPr lang="en-US" dirty="0"/>
              <a:t>1) developing a team; 2) identifying priorities; 3) creating a description</a:t>
            </a:r>
            <a:r>
              <a:rPr lang="en-US" dirty="0" smtClean="0"/>
              <a:t> of the </a:t>
            </a:r>
            <a:r>
              <a:rPr lang="en-US" dirty="0"/>
              <a:t>domain; (4) developing research proposals.</a:t>
            </a:r>
          </a:p>
          <a:p>
            <a:pPr>
              <a:buNone/>
            </a:pPr>
            <a:r>
              <a:rPr lang="en-CA" u="sng" dirty="0"/>
              <a:t>Summary</a:t>
            </a:r>
            <a:endParaRPr lang="en-US" dirty="0" smtClean="0"/>
          </a:p>
          <a:p>
            <a:r>
              <a:rPr lang="en-CA" dirty="0" smtClean="0"/>
              <a:t>Scope of WCI was described and purpose of funds</a:t>
            </a:r>
            <a:r>
              <a:rPr lang="en-CA" dirty="0"/>
              <a:t>;</a:t>
            </a:r>
            <a:endParaRPr lang="en-US" dirty="0"/>
          </a:p>
          <a:p>
            <a:r>
              <a:rPr lang="en-CA" dirty="0"/>
              <a:t>Proposal for</a:t>
            </a:r>
            <a:r>
              <a:rPr lang="en-CA" dirty="0" smtClean="0"/>
              <a:t> baseline </a:t>
            </a:r>
            <a:r>
              <a:rPr lang="en-CA" dirty="0"/>
              <a:t>study/studies to collect information on school boards’ existing policies affecting immigrant students;</a:t>
            </a:r>
            <a:endParaRPr lang="en-US" dirty="0" smtClean="0"/>
          </a:p>
          <a:p>
            <a:r>
              <a:rPr lang="en-CA" dirty="0" smtClean="0"/>
              <a:t>Other </a:t>
            </a:r>
            <a:r>
              <a:rPr lang="en-CA" dirty="0"/>
              <a:t>research proposals emerged;</a:t>
            </a:r>
            <a:endParaRPr lang="en-US" dirty="0" smtClean="0"/>
          </a:p>
          <a:p>
            <a:r>
              <a:rPr lang="en-CA" dirty="0" smtClean="0"/>
              <a:t>Revisions were suggested for the </a:t>
            </a:r>
            <a:r>
              <a:rPr lang="en-CA" dirty="0"/>
              <a:t>education domain description and</a:t>
            </a:r>
            <a:r>
              <a:rPr lang="en-CA" dirty="0" smtClean="0"/>
              <a:t> ‘</a:t>
            </a:r>
            <a:r>
              <a:rPr lang="en-US" dirty="0" smtClean="0"/>
              <a:t>Research </a:t>
            </a:r>
            <a:r>
              <a:rPr lang="en-US" dirty="0"/>
              <a:t>Priorities and Policy </a:t>
            </a:r>
            <a:r>
              <a:rPr lang="en-US" dirty="0" smtClean="0"/>
              <a:t>Development’.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smtClean="0"/>
              <a:t>Follow</a:t>
            </a:r>
            <a:r>
              <a:rPr lang="en-CA" b="1" dirty="0"/>
              <a:t>-up </a:t>
            </a:r>
            <a:r>
              <a:rPr lang="en-CA" b="1" dirty="0" smtClean="0"/>
              <a:t>Email, October 23, 2009	 </a:t>
            </a:r>
            <a:r>
              <a:rPr lang="en-US" dirty="0"/>
              <a:t/>
            </a:r>
            <a:br>
              <a:rPr lang="en-US" dirty="0"/>
            </a:br>
            <a:endParaRPr lang="en-US" dirty="0"/>
          </a:p>
        </p:txBody>
      </p:sp>
      <p:sp>
        <p:nvSpPr>
          <p:cNvPr id="3" name="Content Placeholder 2"/>
          <p:cNvSpPr>
            <a:spLocks noGrp="1"/>
          </p:cNvSpPr>
          <p:nvPr>
            <p:ph idx="1"/>
          </p:nvPr>
        </p:nvSpPr>
        <p:spPr>
          <a:xfrm>
            <a:off x="457200" y="1417638"/>
            <a:ext cx="8229600" cy="4708525"/>
          </a:xfrm>
        </p:spPr>
        <p:txBody>
          <a:bodyPr>
            <a:normAutofit fontScale="92500" lnSpcReduction="10000"/>
          </a:bodyPr>
          <a:lstStyle/>
          <a:p>
            <a:r>
              <a:rPr lang="en-US" dirty="0"/>
              <a:t>Specific requests to</a:t>
            </a:r>
            <a:r>
              <a:rPr lang="en-US" dirty="0" smtClean="0"/>
              <a:t> (1) review our research proposals and areas; (2) consult </a:t>
            </a:r>
            <a:r>
              <a:rPr lang="en-US" dirty="0"/>
              <a:t>with the domain leaders about ongoing </a:t>
            </a:r>
            <a:r>
              <a:rPr lang="en-US" dirty="0" smtClean="0"/>
              <a:t>planning; (3) </a:t>
            </a:r>
            <a:r>
              <a:rPr lang="en-US" dirty="0"/>
              <a:t>collaborate on research grants; </a:t>
            </a:r>
            <a:r>
              <a:rPr lang="en-US" dirty="0" smtClean="0"/>
              <a:t>(4) </a:t>
            </a:r>
            <a:r>
              <a:rPr lang="en-US" dirty="0"/>
              <a:t>secure the cooperation of community, faculty, school board and others in the domain; </a:t>
            </a:r>
            <a:r>
              <a:rPr lang="en-US" dirty="0" smtClean="0"/>
              <a:t>(5) </a:t>
            </a:r>
            <a:r>
              <a:rPr lang="en-US" dirty="0"/>
              <a:t>travel occasionally and to</a:t>
            </a:r>
            <a:r>
              <a:rPr lang="en-US" dirty="0" smtClean="0"/>
              <a:t> participate </a:t>
            </a:r>
            <a:r>
              <a:rPr lang="en-US" dirty="0"/>
              <a:t>in conferences, meetings, and workshops as they may arise; </a:t>
            </a:r>
            <a:r>
              <a:rPr lang="en-US" dirty="0" smtClean="0"/>
              <a:t>(6) </a:t>
            </a:r>
            <a:r>
              <a:rPr lang="en-US" dirty="0"/>
              <a:t>contact</a:t>
            </a:r>
            <a:r>
              <a:rPr lang="en-US" dirty="0" smtClean="0"/>
              <a:t> graduate </a:t>
            </a:r>
            <a:r>
              <a:rPr lang="en-US" dirty="0"/>
              <a:t>students and</a:t>
            </a:r>
            <a:r>
              <a:rPr lang="en-US" dirty="0" smtClean="0"/>
              <a:t> funding bodies in preparation for moving forward; (7) </a:t>
            </a:r>
            <a:r>
              <a:rPr lang="en-US" dirty="0"/>
              <a:t>send us a short bio for the</a:t>
            </a:r>
            <a:r>
              <a:rPr lang="en-US" dirty="0" smtClean="0"/>
              <a:t> WCI website</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975"/>
            <a:ext cx="8229600" cy="1288663"/>
          </a:xfrm>
        </p:spPr>
        <p:txBody>
          <a:bodyPr>
            <a:normAutofit fontScale="90000"/>
          </a:bodyPr>
          <a:lstStyle/>
          <a:p>
            <a:r>
              <a:rPr lang="en-US" b="1" u="sng" dirty="0"/>
              <a:t>Description of Domain</a:t>
            </a:r>
            <a:r>
              <a:rPr lang="en-US" dirty="0"/>
              <a:t/>
            </a:r>
            <a:br>
              <a:rPr lang="en-US" dirty="0"/>
            </a:br>
            <a:endParaRPr lang="en-US" dirty="0"/>
          </a:p>
        </p:txBody>
      </p:sp>
      <p:sp>
        <p:nvSpPr>
          <p:cNvPr id="3" name="Content Placeholder 2"/>
          <p:cNvSpPr>
            <a:spLocks noGrp="1"/>
          </p:cNvSpPr>
          <p:nvPr>
            <p:ph idx="1"/>
          </p:nvPr>
        </p:nvSpPr>
        <p:spPr>
          <a:xfrm>
            <a:off x="140138" y="843298"/>
            <a:ext cx="8767380" cy="4613340"/>
          </a:xfrm>
        </p:spPr>
        <p:txBody>
          <a:bodyPr>
            <a:noAutofit/>
          </a:bodyPr>
          <a:lstStyle/>
          <a:p>
            <a:pPr>
              <a:buNone/>
            </a:pPr>
            <a:r>
              <a:rPr lang="en-US" sz="2200" dirty="0" smtClean="0"/>
              <a:t>	</a:t>
            </a:r>
            <a:r>
              <a:rPr lang="en-US" sz="2200" dirty="0" smtClean="0"/>
              <a:t>In Canada, young people are confronted by a complex social-historical epoch shaped by increasing diversity and globalization reinforced by a multicultural society and intense rates of change in the demographic landscape of both rural and urban centers over the past fifty years. Of all cohorts of Canadian young people, immigrant and racialized youth face the greatest challenges to their developmental trajectories and experience significant problems in the educational system that go beyond marginalization and are characterized among some sub-groups by high dropout rates that range between 60 percent to 80 percent. Much of the research on the educational experiences of newcomer youth has been concentrated in large urban centres with little attention being paid to smaller urban centres that have different needs and resources than larger urban centres. Specifically, schools in smaller urban centres may play a more important role as a hub for integration of immigrants and also ensure more interaction between diverse groups of students from rural, suburban, and urban neighbourhoods within the same school board. </a:t>
            </a:r>
            <a:endParaRPr lang="en-US" sz="2200"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Continued…</a:t>
            </a:r>
            <a:endParaRPr lang="en-US" dirty="0"/>
          </a:p>
        </p:txBody>
      </p:sp>
      <p:sp>
        <p:nvSpPr>
          <p:cNvPr id="3" name="Content Placeholder 2"/>
          <p:cNvSpPr>
            <a:spLocks noGrp="1"/>
          </p:cNvSpPr>
          <p:nvPr>
            <p:ph idx="1"/>
          </p:nvPr>
        </p:nvSpPr>
        <p:spPr>
          <a:xfrm>
            <a:off x="457200" y="1600200"/>
            <a:ext cx="8229600" cy="4995041"/>
          </a:xfrm>
        </p:spPr>
        <p:txBody>
          <a:bodyPr>
            <a:normAutofit fontScale="85000" lnSpcReduction="20000"/>
          </a:bodyPr>
          <a:lstStyle/>
          <a:p>
            <a:pPr>
              <a:buNone/>
            </a:pPr>
            <a:r>
              <a:rPr lang="en-US" dirty="0" smtClean="0"/>
              <a:t>	</a:t>
            </a:r>
            <a:r>
              <a:rPr lang="en-US" sz="2800" dirty="0" smtClean="0"/>
              <a:t>School boards in smaller urban centres often have different resource needs and need to employ different programming and strategies to meet the needs of the students and the urban, suburban, and rural contexts.  This domain will address this gap in the literature by concentrating on elementary, secondary, and postsecondary educational contexts of newcomer youth in smaller urban centres with particular attention given to the unique aspects of those contexts that differ from larger urban centres. While residence in 2</a:t>
            </a:r>
            <a:r>
              <a:rPr lang="en-US" sz="2800" baseline="30000" dirty="0" smtClean="0"/>
              <a:t>nd</a:t>
            </a:r>
            <a:r>
              <a:rPr lang="en-US" sz="2800" dirty="0" smtClean="0"/>
              <a:t> and 3</a:t>
            </a:r>
            <a:r>
              <a:rPr lang="en-US" sz="2800" baseline="30000" dirty="0" smtClean="0"/>
              <a:t>rd</a:t>
            </a:r>
            <a:r>
              <a:rPr lang="en-US" sz="2800" dirty="0" smtClean="0"/>
              <a:t> tier cities is common to these students, the domain is attentive to differences among them that include their status in Canada, English, French or other language use, their family’s relationship to the local economy, as well as to the intersections between their immigrant status and gender, age, disability, religion, ethnicity, and other subjectively meaningful elements of their identity. </a:t>
            </a:r>
            <a:endParaRPr lang="en-US" sz="3429"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4414"/>
            <a:ext cx="8229600" cy="743224"/>
          </a:xfrm>
        </p:spPr>
        <p:txBody>
          <a:bodyPr>
            <a:normAutofit fontScale="90000"/>
          </a:bodyPr>
          <a:lstStyle/>
          <a:p>
            <a:r>
              <a:rPr lang="en-US" b="1" u="sng" dirty="0"/>
              <a:t>Key</a:t>
            </a:r>
            <a:r>
              <a:rPr lang="en-US" b="1" u="sng" dirty="0" smtClean="0"/>
              <a:t> Policy </a:t>
            </a:r>
            <a:r>
              <a:rPr lang="en-US" b="1" u="sng" dirty="0"/>
              <a:t>and</a:t>
            </a:r>
            <a:r>
              <a:rPr lang="en-US" b="1" u="sng" dirty="0" smtClean="0"/>
              <a:t> Practice Issues </a:t>
            </a:r>
            <a:br>
              <a:rPr lang="en-US" b="1" u="sng" dirty="0" smtClean="0"/>
            </a:br>
            <a:r>
              <a:rPr lang="en-US" sz="3556" dirty="0" smtClean="0"/>
              <a:t>(</a:t>
            </a:r>
            <a:r>
              <a:rPr lang="en-US" sz="3556" dirty="0"/>
              <a:t>from March 2008 meeting)</a:t>
            </a:r>
            <a:r>
              <a:rPr lang="en-US" dirty="0"/>
              <a:t/>
            </a:r>
            <a:br>
              <a:rPr lang="en-US" dirty="0"/>
            </a:br>
            <a:endParaRPr lang="en-US" dirty="0"/>
          </a:p>
        </p:txBody>
      </p:sp>
      <p:sp>
        <p:nvSpPr>
          <p:cNvPr id="3" name="Content Placeholder 2"/>
          <p:cNvSpPr>
            <a:spLocks noGrp="1"/>
          </p:cNvSpPr>
          <p:nvPr>
            <p:ph idx="1"/>
          </p:nvPr>
        </p:nvSpPr>
        <p:spPr>
          <a:xfrm>
            <a:off x="457200" y="1751724"/>
            <a:ext cx="8229600" cy="4825999"/>
          </a:xfrm>
        </p:spPr>
        <p:txBody>
          <a:bodyPr>
            <a:normAutofit fontScale="85000" lnSpcReduction="20000"/>
          </a:bodyPr>
          <a:lstStyle/>
          <a:p>
            <a:pPr>
              <a:buNone/>
            </a:pPr>
            <a:r>
              <a:rPr lang="en-US" i="1" dirty="0"/>
              <a:t>1.	Identifying successful policies, programs and practices within schools</a:t>
            </a:r>
            <a:endParaRPr lang="en-US" dirty="0"/>
          </a:p>
          <a:p>
            <a:pPr lvl="0"/>
            <a:r>
              <a:rPr lang="en-US" dirty="0"/>
              <a:t>Examine successful policies, programs, and practices that exist in elementary, secondary, and postsecondary educational institutions within smaller urban centres in Ontario and the reasons for their success;</a:t>
            </a:r>
          </a:p>
          <a:p>
            <a:pPr lvl="0"/>
            <a:r>
              <a:rPr lang="en-US" dirty="0"/>
              <a:t>Examine how issues that emerge from the educational, family, and work experience of newcomer youth and how the education system responds to these issues;</a:t>
            </a:r>
          </a:p>
          <a:p>
            <a:pPr lvl="0"/>
            <a:r>
              <a:rPr lang="en-US" dirty="0"/>
              <a:t>Examine knowledge from successful policies, programs, and practices may be developed into educational resources/guides and to use this to inform policy at municipal, provincial, and federal levels.</a:t>
            </a:r>
            <a:endParaRPr lang="en-US" dirty="0" smtClean="0"/>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Issues, Continued…</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i="1" dirty="0" smtClean="0"/>
              <a:t>2.	The </a:t>
            </a:r>
            <a:r>
              <a:rPr lang="en-US" i="1" dirty="0"/>
              <a:t>integration of equity and diversity issues in the classroom at all levels</a:t>
            </a:r>
            <a:endParaRPr lang="en-US" dirty="0" smtClean="0"/>
          </a:p>
          <a:p>
            <a:r>
              <a:rPr lang="en-US" dirty="0" smtClean="0"/>
              <a:t>Examine </a:t>
            </a:r>
            <a:r>
              <a:rPr lang="en-US" dirty="0"/>
              <a:t>how newcomer/racialized students experience and perceive discrimination and racism and how educators and educational staff recognized and address discrimination and racism;</a:t>
            </a:r>
          </a:p>
          <a:p>
            <a:pPr lvl="0"/>
            <a:r>
              <a:rPr lang="en-US" dirty="0"/>
              <a:t>Examine how the Ontario curriculum addresses issues of equity and diversity and it may be revised to promote equity and the valuing of diversity among Ontario students.</a:t>
            </a:r>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Issues, Continued…</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i="1" dirty="0"/>
              <a:t>3.	Educational outcomes and educational inequalities for immigrant and racialized students</a:t>
            </a:r>
            <a:endParaRPr lang="en-US" dirty="0"/>
          </a:p>
          <a:p>
            <a:pPr lvl="0"/>
            <a:r>
              <a:rPr lang="en-US" dirty="0"/>
              <a:t>Examine newcomer/racialized students’ perceptions of their educational experiences;</a:t>
            </a:r>
          </a:p>
          <a:p>
            <a:pPr lvl="0"/>
            <a:r>
              <a:rPr lang="en-US" dirty="0"/>
              <a:t>Examine response of educational institutions and school boards to the needs of recent immigrant and racialized students in terms of policy and programming;</a:t>
            </a:r>
          </a:p>
          <a:p>
            <a:pPr lvl="0"/>
            <a:r>
              <a:rPr lang="en-US" dirty="0"/>
              <a:t>Examine the role played by NGOs in educational settings and further development of that involvement;</a:t>
            </a:r>
          </a:p>
          <a:p>
            <a:pPr lvl="0"/>
            <a:r>
              <a:rPr lang="en-US" dirty="0"/>
              <a:t>Examine how educational experiences are integrated with other domain inquiries such as settlement, justice, health care, income security, housing for recent immigrants and racialized groups.</a:t>
            </a:r>
          </a:p>
          <a:p>
            <a:endParaRPr lang="en-US" dirty="0"/>
          </a:p>
        </p:txBody>
      </p:sp>
    </p:spTree>
  </p:cSld>
  <p:clrMapOvr>
    <a:masterClrMapping/>
  </p:clrMapOvr>
</p:sld>
</file>

<file path=ppt/theme/theme1.xml><?xml version="1.0" encoding="utf-8"?>
<a:theme xmlns:a="http://schemas.openxmlformats.org/drawingml/2006/main" name="Office Theme">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48</TotalTime>
  <Words>1958</Words>
  <Application>Microsoft Macintosh PowerPoint</Application>
  <PresentationFormat>On-screen Show (4:3)</PresentationFormat>
  <Paragraphs>93</Paragraphs>
  <Slides>17</Slides>
  <Notes>0</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Office Theme</vt:lpstr>
      <vt:lpstr>Welcoming Communities Initiative: Working to improve the inclusion of visible minorities and immigrants  in second and third tier Ontario cities</vt:lpstr>
      <vt:lpstr>Domain Members </vt:lpstr>
      <vt:lpstr> Conference Call to Domain Members, October 23/09 </vt:lpstr>
      <vt:lpstr>Follow-up Email, October 23, 2009   </vt:lpstr>
      <vt:lpstr>Description of Domain </vt:lpstr>
      <vt:lpstr>Description, Continued…</vt:lpstr>
      <vt:lpstr>Key Policy and Practice Issues  (from March 2008 meeting) </vt:lpstr>
      <vt:lpstr>Key Issues, Continued…</vt:lpstr>
      <vt:lpstr>Key Issues, Continued…</vt:lpstr>
      <vt:lpstr>Key Issues, Continued…</vt:lpstr>
      <vt:lpstr>Key Issues, Continued…</vt:lpstr>
      <vt:lpstr>Proposed Research Priorities and Policy Development  (as of October 23, 2009) </vt:lpstr>
      <vt:lpstr>Priorities, Continued…</vt:lpstr>
      <vt:lpstr>Priorities, Continued…</vt:lpstr>
      <vt:lpstr>Priorities, Continued…</vt:lpstr>
      <vt:lpstr>Proposed involvement of stakeholders </vt:lpstr>
      <vt:lpstr>Possibilities for project support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Welcoming Communities Initiative: Working to improve the inclusion of visible minorities and immigrants in second and third tier Ontario cities</dc:title>
  <dc:creator>Cynthia Levine-Rasky</dc:creator>
  <cp:lastModifiedBy>Cynthia Levine-Rasky</cp:lastModifiedBy>
  <cp:revision>22</cp:revision>
  <dcterms:created xsi:type="dcterms:W3CDTF">2010-01-01T19:04:12Z</dcterms:created>
  <dcterms:modified xsi:type="dcterms:W3CDTF">2010-01-01T19:10:39Z</dcterms:modified>
</cp:coreProperties>
</file>